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4" r:id="rId9"/>
    <p:sldId id="262" r:id="rId10"/>
    <p:sldId id="263" r:id="rId11"/>
    <p:sldId id="265" r:id="rId12"/>
    <p:sldId id="266" r:id="rId13"/>
    <p:sldId id="267" r:id="rId14"/>
    <p:sldId id="268" r:id="rId15"/>
    <p:sldId id="270" r:id="rId16"/>
    <p:sldId id="269" r:id="rId17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31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82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0" Type="http://schemas.openxmlformats.org/officeDocument/2006/relationships/tableStyles" Target="tableStyles.xml"/><Relationship Id="rId2" Type="http://schemas.openxmlformats.org/officeDocument/2006/relationships/theme" Target="theme/theme1.xml"/><Relationship Id="rId19" Type="http://schemas.openxmlformats.org/officeDocument/2006/relationships/viewProps" Target="viewProps.xml"/><Relationship Id="rId18" Type="http://schemas.openxmlformats.org/officeDocument/2006/relationships/presProps" Target="presProps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e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3568" y="1556792"/>
            <a:ext cx="7772400" cy="1470025"/>
          </a:xfrm>
        </p:spPr>
        <p:txBody>
          <a:bodyPr/>
          <a:lstStyle/>
          <a:p>
            <a:r>
              <a:rPr lang="en-US" altLang="zh-CN" sz="5400" dirty="0" smtClean="0">
                <a:solidFill>
                  <a:srgbClr val="FF0000"/>
                </a:solidFill>
                <a:latin typeface="方正小标宋_GBK" panose="03000509000000000000" pitchFamily="65" charset="-122"/>
                <a:ea typeface="方正小标宋_GBK" panose="03000509000000000000" pitchFamily="65" charset="-122"/>
              </a:rPr>
              <a:t>2019</a:t>
            </a:r>
            <a:r>
              <a:rPr lang="zh-CN" altLang="en-US" sz="5400" dirty="0" smtClean="0">
                <a:solidFill>
                  <a:srgbClr val="FF0000"/>
                </a:solidFill>
                <a:latin typeface="方正小标宋_GBK" panose="03000509000000000000" pitchFamily="65" charset="-122"/>
                <a:ea typeface="方正小标宋_GBK" panose="03000509000000000000" pitchFamily="65" charset="-122"/>
              </a:rPr>
              <a:t>年减税政策解读</a:t>
            </a:r>
            <a:br>
              <a:rPr lang="en-US" altLang="zh-CN" dirty="0" smtClean="0"/>
            </a:br>
            <a:endParaRPr lang="zh-CN" altLang="en-US" sz="2800" dirty="0"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31640" y="3356992"/>
            <a:ext cx="6400800" cy="1752600"/>
          </a:xfrm>
        </p:spPr>
        <p:txBody>
          <a:bodyPr>
            <a:normAutofit/>
          </a:bodyPr>
          <a:lstStyle/>
          <a:p>
            <a:endParaRPr lang="zh-CN" altLang="en-US" b="1" dirty="0">
              <a:solidFill>
                <a:schemeClr val="tx2"/>
              </a:solidFill>
              <a:latin typeface="Times New Roman" panose="02020603050405020304" pitchFamily="18" charset="0"/>
              <a:ea typeface="楷体_GB2312" panose="0201060903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43000"/>
          </a:xfrm>
        </p:spPr>
        <p:txBody>
          <a:bodyPr>
            <a:normAutofit/>
          </a:bodyPr>
          <a:lstStyle/>
          <a:p>
            <a:r>
              <a:rPr lang="zh-CN" altLang="en-US" sz="3600" dirty="0" smtClean="0">
                <a:solidFill>
                  <a:srgbClr val="FF0000"/>
                </a:solidFill>
                <a:latin typeface="方正小标宋_GBK" panose="03000509000000000000" pitchFamily="65" charset="-122"/>
                <a:ea typeface="方正小标宋_GBK" panose="03000509000000000000" pitchFamily="65" charset="-122"/>
              </a:rPr>
              <a:t>三、小规模</a:t>
            </a:r>
            <a:r>
              <a:rPr lang="zh-CN" altLang="en-US" sz="3600" dirty="0">
                <a:solidFill>
                  <a:srgbClr val="FF0000"/>
                </a:solidFill>
                <a:latin typeface="方正小标宋_GBK" panose="03000509000000000000" pitchFamily="65" charset="-122"/>
                <a:ea typeface="方正小标宋_GBK" panose="03000509000000000000" pitchFamily="65" charset="-122"/>
              </a:rPr>
              <a:t>纳税人减征“六税两费”</a:t>
            </a:r>
            <a:endParaRPr lang="zh-CN" altLang="en-US" sz="3600" dirty="0">
              <a:solidFill>
                <a:srgbClr val="FF0000"/>
              </a:solidFill>
              <a:latin typeface="方正小标宋_GBK" panose="03000509000000000000" pitchFamily="65" charset="-122"/>
              <a:ea typeface="方正小标宋_GBK" panose="03000509000000000000" pitchFamily="65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湘财税</a:t>
            </a:r>
            <a:r>
              <a:rPr lang="en-US" altLang="zh-CN" sz="28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〔2019〕2</a:t>
            </a:r>
            <a:r>
              <a:rPr lang="zh-CN" alt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号</a:t>
            </a:r>
            <a:r>
              <a:rPr lang="zh-CN" altLang="en-US" sz="2800" b="1" dirty="0">
                <a:solidFill>
                  <a:srgbClr val="0070C0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规定“对增值税小规模纳税人减按</a:t>
            </a:r>
            <a:r>
              <a:rPr lang="en-US" altLang="zh-CN" sz="2800" b="1" dirty="0">
                <a:solidFill>
                  <a:srgbClr val="0070C0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50%</a:t>
            </a:r>
            <a:r>
              <a:rPr lang="zh-CN" altLang="en-US" sz="2800" b="1" dirty="0">
                <a:solidFill>
                  <a:srgbClr val="0070C0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征收资源税、城市维护建设税、房产税、城镇土地使用税、印花税（不含证券交易印花税）、耕地占用税和教育费附加、地方教育附加。</a:t>
            </a:r>
            <a:r>
              <a:rPr lang="zh-CN" alt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”</a:t>
            </a:r>
            <a:endParaRPr lang="en-US" altLang="zh-CN" sz="2800" b="1" dirty="0" smtClean="0">
              <a:solidFill>
                <a:srgbClr val="0070C0"/>
              </a:solidFill>
              <a:latin typeface="Times New Roman" panose="02020603050405020304" pitchFamily="18" charset="0"/>
              <a:ea typeface="楷体_GB2312" panose="02010609030101010101" pitchFamily="49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altLang="zh-CN" sz="2800" b="1" dirty="0" smtClean="0">
              <a:solidFill>
                <a:srgbClr val="0070C0"/>
              </a:solidFill>
              <a:latin typeface="Times New Roman" panose="02020603050405020304" pitchFamily="18" charset="0"/>
              <a:ea typeface="楷体_GB2312" panose="02010609030101010101" pitchFamily="49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zh-CN" alt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“</a:t>
            </a:r>
            <a:r>
              <a:rPr lang="zh-CN" altLang="en-US" sz="2800" b="1" dirty="0">
                <a:solidFill>
                  <a:srgbClr val="0070C0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增值税小规模纳税人已依法享受资源税、城市维护建设税、房产税、城镇土地使用税、印花税、耕地占用税、教育费附加、地方教育附加其他优惠政策的，</a:t>
            </a:r>
            <a:r>
              <a:rPr lang="zh-CN" altLang="en-US" sz="28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可叠加享受</a:t>
            </a:r>
            <a:r>
              <a:rPr lang="zh-CN" altLang="en-US" sz="2800" b="1" dirty="0">
                <a:solidFill>
                  <a:srgbClr val="0070C0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本通知第一条规定的优惠政策。”</a:t>
            </a:r>
            <a:endParaRPr lang="zh-CN" altLang="en-US" sz="2800" b="1" dirty="0">
              <a:solidFill>
                <a:srgbClr val="0070C0"/>
              </a:solidFill>
              <a:latin typeface="Times New Roman" panose="02020603050405020304" pitchFamily="18" charset="0"/>
              <a:ea typeface="楷体_GB2312" panose="0201060903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7544" y="1052736"/>
            <a:ext cx="8229600" cy="1143000"/>
          </a:xfrm>
        </p:spPr>
        <p:txBody>
          <a:bodyPr>
            <a:normAutofit/>
          </a:bodyPr>
          <a:lstStyle/>
          <a:p>
            <a:r>
              <a:rPr lang="zh-CN" altLang="en-US" sz="3600" dirty="0" smtClean="0">
                <a:solidFill>
                  <a:srgbClr val="FF0000"/>
                </a:solidFill>
                <a:latin typeface="方正小标宋_GBK" panose="03000509000000000000" pitchFamily="65" charset="-122"/>
                <a:ea typeface="方正小标宋_GBK" panose="03000509000000000000" pitchFamily="65" charset="-122"/>
              </a:rPr>
              <a:t>三、小规模</a:t>
            </a:r>
            <a:r>
              <a:rPr lang="zh-CN" altLang="en-US" sz="3600" dirty="0">
                <a:solidFill>
                  <a:srgbClr val="FF0000"/>
                </a:solidFill>
                <a:latin typeface="方正小标宋_GBK" panose="03000509000000000000" pitchFamily="65" charset="-122"/>
                <a:ea typeface="方正小标宋_GBK" panose="03000509000000000000" pitchFamily="65" charset="-122"/>
              </a:rPr>
              <a:t>纳税人减征“六税两费”</a:t>
            </a:r>
            <a:endParaRPr lang="zh-CN" altLang="en-US" sz="3600" dirty="0">
              <a:solidFill>
                <a:srgbClr val="FF0000"/>
              </a:solidFill>
              <a:latin typeface="方正小标宋_GBK" panose="03000509000000000000" pitchFamily="65" charset="-122"/>
              <a:ea typeface="方正小标宋_GBK" panose="03000509000000000000" pitchFamily="65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95536" y="2276873"/>
            <a:ext cx="8229600" cy="3096343"/>
          </a:xfrm>
        </p:spPr>
        <p:txBody>
          <a:bodyPr/>
          <a:lstStyle/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zh-CN" altLang="en-US" sz="2800" b="1" dirty="0" smtClean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特别关注：</a:t>
            </a:r>
            <a:endParaRPr lang="en-US" altLang="zh-CN" sz="2800" b="1" dirty="0" smtClean="0">
              <a:solidFill>
                <a:srgbClr val="0070C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buNone/>
            </a:pPr>
            <a:r>
              <a:rPr lang="zh-CN" altLang="en-US" sz="2800" b="1" dirty="0" smtClean="0">
                <a:solidFill>
                  <a:srgbClr val="0070C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    市县</a:t>
            </a:r>
            <a:r>
              <a:rPr lang="zh-CN" altLang="en-US" sz="2800" b="1" dirty="0">
                <a:solidFill>
                  <a:srgbClr val="0070C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土地储备中心、投融资平台公司等享受减半征收“六税两费”</a:t>
            </a:r>
            <a:r>
              <a:rPr lang="zh-CN" altLang="en-US" sz="2800" b="1" dirty="0" smtClean="0">
                <a:solidFill>
                  <a:srgbClr val="0070C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优惠政策的</a:t>
            </a:r>
            <a:r>
              <a:rPr lang="zh-CN" altLang="en-US" sz="2800" b="1" dirty="0">
                <a:solidFill>
                  <a:srgbClr val="0070C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问题。</a:t>
            </a:r>
            <a:endParaRPr lang="zh-CN" altLang="en-US" sz="2800" b="1" dirty="0">
              <a:solidFill>
                <a:srgbClr val="0070C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7544" y="1196752"/>
            <a:ext cx="8229600" cy="1143000"/>
          </a:xfrm>
        </p:spPr>
        <p:txBody>
          <a:bodyPr>
            <a:normAutofit/>
          </a:bodyPr>
          <a:lstStyle/>
          <a:p>
            <a:r>
              <a:rPr lang="zh-CN" altLang="en-US" sz="3200" dirty="0" smtClean="0">
                <a:solidFill>
                  <a:srgbClr val="FF0000"/>
                </a:solidFill>
                <a:latin typeface="方正小标宋_GBK" panose="03000509000000000000" pitchFamily="65" charset="-122"/>
                <a:ea typeface="方正小标宋_GBK" panose="03000509000000000000" pitchFamily="65" charset="-122"/>
              </a:rPr>
              <a:t>四、扩展</a:t>
            </a:r>
            <a:r>
              <a:rPr lang="zh-CN" altLang="en-US" sz="3200" dirty="0">
                <a:solidFill>
                  <a:srgbClr val="FF0000"/>
                </a:solidFill>
                <a:latin typeface="方正小标宋_GBK" panose="03000509000000000000" pitchFamily="65" charset="-122"/>
                <a:ea typeface="方正小标宋_GBK" panose="03000509000000000000" pitchFamily="65" charset="-122"/>
              </a:rPr>
              <a:t>初创科技型企业优惠政策适用范围</a:t>
            </a:r>
            <a:endParaRPr lang="zh-CN" altLang="en-US" sz="3200" dirty="0">
              <a:solidFill>
                <a:srgbClr val="FF0000"/>
              </a:solidFill>
              <a:latin typeface="方正小标宋_GBK" panose="03000509000000000000" pitchFamily="65" charset="-122"/>
              <a:ea typeface="方正小标宋_GBK" panose="03000509000000000000" pitchFamily="65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7544" y="2492896"/>
            <a:ext cx="8229600" cy="399330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2800" b="1" dirty="0">
                <a:solidFill>
                  <a:srgbClr val="0070C0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创投企业和天使投资个人向初创科技型企业投资，</a:t>
            </a:r>
            <a:r>
              <a:rPr lang="zh-CN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投资额的</a:t>
            </a:r>
            <a:r>
              <a:rPr lang="en-US" altLang="zh-CN" sz="2400" b="1" dirty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70</a:t>
            </a:r>
            <a:r>
              <a:rPr lang="zh-CN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％</a:t>
            </a:r>
            <a:r>
              <a:rPr lang="zh-CN" altLang="en-US" sz="2800" b="1" dirty="0">
                <a:solidFill>
                  <a:srgbClr val="0070C0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可以拿来</a:t>
            </a:r>
            <a:r>
              <a:rPr lang="zh-CN" altLang="en-US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抵免应纳税所得额</a:t>
            </a:r>
            <a:r>
              <a:rPr lang="zh-CN" alt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。</a:t>
            </a:r>
            <a:endParaRPr lang="en-US" altLang="zh-CN" sz="2800" b="1" dirty="0" smtClean="0">
              <a:solidFill>
                <a:srgbClr val="0070C0"/>
              </a:solidFill>
              <a:latin typeface="Times New Roman" panose="02020603050405020304" pitchFamily="18" charset="0"/>
              <a:ea typeface="楷体_GB2312" panose="02010609030101010101" pitchFamily="49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altLang="zh-CN" sz="2800" b="1" dirty="0" smtClean="0">
              <a:solidFill>
                <a:srgbClr val="0070C0"/>
              </a:solidFill>
              <a:latin typeface="Times New Roman" panose="02020603050405020304" pitchFamily="18" charset="0"/>
              <a:ea typeface="楷体_GB2312" panose="02010609030101010101" pitchFamily="49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zh-CN" alt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投资</a:t>
            </a:r>
            <a:r>
              <a:rPr lang="zh-CN" altLang="en-US" sz="2800" b="1" dirty="0">
                <a:solidFill>
                  <a:srgbClr val="0070C0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的初创科技型企业的</a:t>
            </a:r>
            <a:r>
              <a:rPr lang="zh-CN" alt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范围进一步</a:t>
            </a:r>
            <a:r>
              <a:rPr lang="zh-CN" altLang="en-US" sz="2800" b="1" dirty="0">
                <a:solidFill>
                  <a:srgbClr val="0070C0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扩大</a:t>
            </a:r>
            <a:r>
              <a:rPr lang="zh-CN" alt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，从业</a:t>
            </a:r>
            <a:r>
              <a:rPr lang="zh-CN" altLang="en-US" sz="2800" b="1" dirty="0">
                <a:solidFill>
                  <a:srgbClr val="0070C0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人数</a:t>
            </a:r>
            <a:r>
              <a:rPr lang="zh-CN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不</a:t>
            </a:r>
            <a:r>
              <a:rPr lang="zh-CN" alt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超过</a:t>
            </a:r>
            <a:r>
              <a:rPr lang="en-US" altLang="zh-C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200</a:t>
            </a:r>
            <a:r>
              <a:rPr lang="zh-CN" alt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人扩展到不超过</a:t>
            </a:r>
            <a:r>
              <a:rPr lang="en-US" altLang="zh-C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300</a:t>
            </a:r>
            <a:r>
              <a:rPr lang="zh-CN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人</a:t>
            </a:r>
            <a:r>
              <a:rPr lang="zh-CN" altLang="en-US" sz="2800" b="1" dirty="0">
                <a:solidFill>
                  <a:srgbClr val="0070C0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、资产总额和年销售</a:t>
            </a:r>
            <a:r>
              <a:rPr lang="zh-CN" alt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收入</a:t>
            </a:r>
            <a:r>
              <a:rPr lang="zh-CN" alt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均不超过</a:t>
            </a:r>
            <a:r>
              <a:rPr lang="en-US" altLang="zh-C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3000</a:t>
            </a:r>
            <a:r>
              <a:rPr lang="zh-CN" alt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万元扩展到均不超过</a:t>
            </a:r>
            <a:r>
              <a:rPr lang="en-US" altLang="zh-C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5000</a:t>
            </a:r>
            <a:r>
              <a:rPr lang="zh-CN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万元</a:t>
            </a:r>
            <a:r>
              <a:rPr lang="zh-CN" altLang="en-US" sz="2800" b="1" dirty="0">
                <a:solidFill>
                  <a:srgbClr val="0070C0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的初创科技型</a:t>
            </a:r>
            <a:r>
              <a:rPr lang="zh-CN" alt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企业。</a:t>
            </a:r>
            <a:endParaRPr lang="zh-CN" altLang="en-US" sz="2800" b="1" dirty="0">
              <a:solidFill>
                <a:srgbClr val="0070C0"/>
              </a:solidFill>
              <a:latin typeface="Times New Roman" panose="02020603050405020304" pitchFamily="18" charset="0"/>
              <a:ea typeface="楷体_GB2312" panose="0201060903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7544" y="980728"/>
            <a:ext cx="8229600" cy="936104"/>
          </a:xfrm>
        </p:spPr>
        <p:txBody>
          <a:bodyPr>
            <a:normAutofit/>
          </a:bodyPr>
          <a:lstStyle/>
          <a:p>
            <a:r>
              <a:rPr lang="zh-CN" altLang="en-US" sz="3600" dirty="0" smtClean="0">
                <a:solidFill>
                  <a:srgbClr val="FF0000"/>
                </a:solidFill>
                <a:latin typeface="方正小标宋_GBK" panose="03000509000000000000" pitchFamily="65" charset="-122"/>
                <a:ea typeface="方正小标宋_GBK" panose="03000509000000000000" pitchFamily="65" charset="-122"/>
              </a:rPr>
              <a:t>个人所得税法及六项专项附加扣除</a:t>
            </a:r>
            <a:endParaRPr lang="zh-CN" altLang="en-US" sz="3600" dirty="0">
              <a:solidFill>
                <a:srgbClr val="FF0000"/>
              </a:solidFill>
              <a:latin typeface="方正小标宋_GBK" panose="03000509000000000000" pitchFamily="65" charset="-122"/>
              <a:ea typeface="方正小标宋_GBK" panose="03000509000000000000" pitchFamily="65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89654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altLang="zh-CN" sz="2800" b="1" dirty="0" smtClean="0">
              <a:solidFill>
                <a:srgbClr val="7030A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 algn="ctr">
              <a:buNone/>
            </a:pPr>
            <a:r>
              <a:rPr lang="zh-CN" altLang="en-US" sz="2800" b="1" dirty="0" smtClean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新个人所得税法四大变化</a:t>
            </a:r>
            <a:endParaRPr lang="en-US" altLang="zh-CN" sz="2800" b="1" dirty="0" smtClean="0">
              <a:solidFill>
                <a:srgbClr val="7030A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buNone/>
            </a:pPr>
            <a:r>
              <a:rPr lang="zh-CN" altLang="en-US" sz="30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一</a:t>
            </a:r>
            <a:r>
              <a:rPr lang="zh-CN" altLang="en-US" sz="3000" b="1" dirty="0">
                <a:solidFill>
                  <a:srgbClr val="0070C0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是提高起征</a:t>
            </a:r>
            <a:r>
              <a:rPr lang="zh-CN" altLang="en-US" sz="30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点。</a:t>
            </a:r>
            <a:r>
              <a:rPr lang="zh-CN" alt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基本减除费用标准</a:t>
            </a:r>
            <a:r>
              <a:rPr lang="zh-CN" altLang="en-US" sz="2400" b="1" dirty="0" smtClean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由</a:t>
            </a:r>
            <a:r>
              <a:rPr lang="en-US" altLang="zh-CN" sz="2400" b="1" dirty="0" smtClean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3500</a:t>
            </a:r>
            <a:r>
              <a:rPr lang="zh-CN" altLang="en-US" sz="2400" b="1" dirty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元</a:t>
            </a:r>
            <a:r>
              <a:rPr lang="en-US" altLang="zh-CN" sz="2400" b="1" dirty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/</a:t>
            </a:r>
            <a:r>
              <a:rPr lang="zh-CN" altLang="en-US" sz="2400" b="1" dirty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月提高到</a:t>
            </a:r>
            <a:r>
              <a:rPr lang="en-US" altLang="zh-CN" sz="2400" b="1" dirty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6</a:t>
            </a:r>
            <a:r>
              <a:rPr lang="zh-CN" altLang="en-US" sz="2400" b="1" dirty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万元</a:t>
            </a:r>
            <a:r>
              <a:rPr lang="en-US" altLang="zh-CN" sz="2400" b="1" dirty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/</a:t>
            </a:r>
            <a:r>
              <a:rPr lang="zh-CN" altLang="en-US" sz="2400" b="1" dirty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年（</a:t>
            </a:r>
            <a:r>
              <a:rPr lang="en-US" altLang="zh-CN" sz="2400" b="1" dirty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5000</a:t>
            </a:r>
            <a:r>
              <a:rPr lang="zh-CN" altLang="en-US" sz="2400" b="1" dirty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元</a:t>
            </a:r>
            <a:r>
              <a:rPr lang="en-US" altLang="zh-CN" sz="2400" b="1" dirty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/</a:t>
            </a:r>
            <a:r>
              <a:rPr lang="zh-CN" altLang="en-US" sz="2400" b="1" dirty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月</a:t>
            </a:r>
            <a:r>
              <a:rPr lang="zh-CN" altLang="en-US" sz="2400" b="1" dirty="0" smtClean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）</a:t>
            </a:r>
            <a:endParaRPr lang="en-US" altLang="zh-CN" sz="2400" b="1" dirty="0" smtClean="0">
              <a:latin typeface="Times New Roman" panose="02020603050405020304" pitchFamily="18" charset="0"/>
              <a:ea typeface="楷体_GB2312" panose="02010609030101010101" pitchFamily="49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zh-CN" altLang="en-US" sz="3000" b="1" dirty="0">
                <a:solidFill>
                  <a:srgbClr val="0070C0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二是拉大级</a:t>
            </a:r>
            <a:r>
              <a:rPr lang="zh-CN" altLang="en-US" sz="30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距。</a:t>
            </a:r>
            <a:r>
              <a:rPr lang="zh-CN" altLang="en-US" sz="2400" b="1" dirty="0" smtClean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拉</a:t>
            </a:r>
            <a:r>
              <a:rPr lang="zh-CN" altLang="en-US" sz="2400" b="1" dirty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大</a:t>
            </a:r>
            <a:r>
              <a:rPr lang="en-US" altLang="zh-CN" sz="2400" b="1" dirty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3%</a:t>
            </a:r>
            <a:r>
              <a:rPr lang="zh-CN" altLang="en-US" sz="2400" b="1" dirty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、</a:t>
            </a:r>
            <a:r>
              <a:rPr lang="en-US" altLang="zh-CN" sz="2400" b="1" dirty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10%</a:t>
            </a:r>
            <a:r>
              <a:rPr lang="zh-CN" altLang="en-US" sz="2400" b="1" dirty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、</a:t>
            </a:r>
            <a:r>
              <a:rPr lang="en-US" altLang="zh-CN" sz="2400" b="1" dirty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20%</a:t>
            </a:r>
            <a:r>
              <a:rPr lang="zh-CN" altLang="en-US" sz="2400" b="1" dirty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税率级距，缩小</a:t>
            </a:r>
            <a:r>
              <a:rPr lang="en-US" altLang="zh-CN" sz="2400" b="1" dirty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25%</a:t>
            </a:r>
            <a:r>
              <a:rPr lang="zh-CN" altLang="en-US" sz="2400" b="1" dirty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的级距</a:t>
            </a:r>
            <a:r>
              <a:rPr lang="zh-CN" altLang="en-US" sz="2400" b="1" dirty="0" smtClean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。</a:t>
            </a:r>
            <a:endParaRPr lang="en-US" altLang="zh-CN" sz="2400" b="1" dirty="0" smtClean="0">
              <a:latin typeface="Times New Roman" panose="02020603050405020304" pitchFamily="18" charset="0"/>
              <a:ea typeface="楷体_GB2312" panose="02010609030101010101" pitchFamily="49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zh-CN" altLang="en-US" sz="3000" b="1" dirty="0">
                <a:solidFill>
                  <a:srgbClr val="0070C0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三是增加专</a:t>
            </a:r>
            <a:r>
              <a:rPr lang="zh-CN" altLang="en-US" sz="30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扣。</a:t>
            </a:r>
            <a:r>
              <a:rPr lang="zh-CN" altLang="en-US" sz="2400" b="1" dirty="0" smtClean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增加</a:t>
            </a:r>
            <a:r>
              <a:rPr lang="zh-CN" altLang="en-US" sz="2400" b="1" dirty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子女教育、继续教育、大病医疗、住房贷款利息、住房租金、赡养老人专项附加扣除</a:t>
            </a:r>
            <a:r>
              <a:rPr lang="zh-CN" altLang="en-US" sz="2400" b="1" dirty="0" smtClean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。</a:t>
            </a:r>
            <a:endParaRPr lang="en-US" altLang="zh-CN" sz="2400" b="1" dirty="0" smtClean="0">
              <a:latin typeface="Times New Roman" panose="02020603050405020304" pitchFamily="18" charset="0"/>
              <a:ea typeface="楷体_GB2312" panose="02010609030101010101" pitchFamily="49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zh-CN" altLang="en-US" sz="30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四</a:t>
            </a:r>
            <a:r>
              <a:rPr lang="zh-CN" altLang="en-US" sz="3000" b="1" dirty="0">
                <a:solidFill>
                  <a:srgbClr val="0070C0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是按年计</a:t>
            </a:r>
            <a:r>
              <a:rPr lang="zh-CN" altLang="en-US" sz="30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税。</a:t>
            </a:r>
            <a:r>
              <a:rPr lang="zh-CN" altLang="en-US" sz="2400" b="1" dirty="0" smtClean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将</a:t>
            </a:r>
            <a:r>
              <a:rPr lang="zh-CN" altLang="en-US" sz="2400" b="1" dirty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工资薪金所得、劳务报酬所得、稿酬所得、特许权使用费所得纳入综合所得，按年计征。</a:t>
            </a:r>
            <a:endParaRPr lang="en-US" altLang="zh-CN" sz="2400" b="1" dirty="0" smtClean="0">
              <a:latin typeface="Times New Roman" panose="02020603050405020304" pitchFamily="18" charset="0"/>
              <a:ea typeface="楷体_GB2312" panose="02010609030101010101" pitchFamily="49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zh-CN" altLang="en-US" sz="3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7241"/>
            <a:ext cx="8424936" cy="6708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CN" altLang="en-US" sz="3600" dirty="0" smtClean="0">
                <a:solidFill>
                  <a:srgbClr val="FF0000"/>
                </a:solidFill>
                <a:latin typeface="方正小标宋_GBK" panose="03000509000000000000" pitchFamily="65" charset="-122"/>
                <a:ea typeface="方正小标宋_GBK" panose="03000509000000000000" pitchFamily="65" charset="-122"/>
              </a:rPr>
              <a:t>自主就业退役士兵和重点群体创业</a:t>
            </a:r>
            <a:br>
              <a:rPr lang="en-US" altLang="zh-CN" sz="3600" dirty="0" smtClean="0">
                <a:solidFill>
                  <a:srgbClr val="FF0000"/>
                </a:solidFill>
                <a:latin typeface="方正小标宋_GBK" panose="03000509000000000000" pitchFamily="65" charset="-122"/>
                <a:ea typeface="方正小标宋_GBK" panose="03000509000000000000" pitchFamily="65" charset="-122"/>
              </a:rPr>
            </a:br>
            <a:r>
              <a:rPr lang="zh-CN" altLang="en-US" sz="3600" dirty="0" smtClean="0">
                <a:solidFill>
                  <a:srgbClr val="FF0000"/>
                </a:solidFill>
                <a:latin typeface="方正小标宋_GBK" panose="03000509000000000000" pitchFamily="65" charset="-122"/>
                <a:ea typeface="方正小标宋_GBK" panose="03000509000000000000" pitchFamily="65" charset="-122"/>
              </a:rPr>
              <a:t>税收优惠政策</a:t>
            </a:r>
            <a:endParaRPr lang="zh-CN" altLang="en-US" sz="3600" dirty="0">
              <a:solidFill>
                <a:srgbClr val="FF0000"/>
              </a:solidFill>
              <a:latin typeface="方正小标宋_GBK" panose="03000509000000000000" pitchFamily="65" charset="-122"/>
              <a:ea typeface="方正小标宋_GBK" panose="03000509000000000000" pitchFamily="65" charset="-122"/>
            </a:endParaRPr>
          </a:p>
        </p:txBody>
      </p:sp>
      <p:graphicFrame>
        <p:nvGraphicFramePr>
          <p:cNvPr id="4" name="内容占位符 3"/>
          <p:cNvGraphicFramePr>
            <a:graphicFrameLocks noGrp="1"/>
          </p:cNvGraphicFramePr>
          <p:nvPr>
            <p:ph idx="1"/>
          </p:nvPr>
        </p:nvGraphicFramePr>
        <p:xfrm>
          <a:off x="323528" y="1628800"/>
          <a:ext cx="8496944" cy="4367362"/>
        </p:xfrm>
        <a:graphic>
          <a:graphicData uri="http://schemas.openxmlformats.org/drawingml/2006/table">
            <a:tbl>
              <a:tblPr firstRow="1" firstCol="1" bandRow="1"/>
              <a:tblGrid>
                <a:gridCol w="2160240"/>
                <a:gridCol w="2232248"/>
                <a:gridCol w="3096344"/>
                <a:gridCol w="1008112"/>
              </a:tblGrid>
              <a:tr h="4320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2000" b="1" kern="100" dirty="0" smtClean="0">
                          <a:solidFill>
                            <a:srgbClr val="0070C0"/>
                          </a:solidFill>
                          <a:effectLst/>
                          <a:latin typeface="楷体_GB2312" panose="02010609030101010101" pitchFamily="49" charset="-122"/>
                          <a:ea typeface="楷体_GB2312" panose="02010609030101010101" pitchFamily="49" charset="-122"/>
                          <a:cs typeface="Times New Roman" panose="02020603050405020304"/>
                        </a:rPr>
                        <a:t>事</a:t>
                      </a:r>
                      <a:r>
                        <a:rPr lang="en-US" altLang="zh-CN" sz="2000" b="1" kern="100" dirty="0" smtClean="0">
                          <a:solidFill>
                            <a:srgbClr val="0070C0"/>
                          </a:solidFill>
                          <a:effectLst/>
                          <a:latin typeface="楷体_GB2312" panose="02010609030101010101" pitchFamily="49" charset="-122"/>
                          <a:ea typeface="楷体_GB2312" panose="02010609030101010101" pitchFamily="49" charset="-122"/>
                          <a:cs typeface="Times New Roman" panose="02020603050405020304"/>
                        </a:rPr>
                        <a:t>  </a:t>
                      </a:r>
                      <a:r>
                        <a:rPr lang="zh-CN" sz="2000" b="1" kern="100" dirty="0" smtClean="0">
                          <a:solidFill>
                            <a:srgbClr val="0070C0"/>
                          </a:solidFill>
                          <a:effectLst/>
                          <a:latin typeface="楷体_GB2312" panose="02010609030101010101" pitchFamily="49" charset="-122"/>
                          <a:ea typeface="楷体_GB2312" panose="02010609030101010101" pitchFamily="49" charset="-122"/>
                          <a:cs typeface="Times New Roman" panose="02020603050405020304"/>
                        </a:rPr>
                        <a:t>项</a:t>
                      </a:r>
                      <a:endParaRPr lang="zh-CN" sz="2000" b="1" kern="100" dirty="0">
                        <a:solidFill>
                          <a:srgbClr val="0070C0"/>
                        </a:solidFill>
                        <a:effectLst/>
                        <a:latin typeface="楷体_GB2312" panose="02010609030101010101" pitchFamily="49" charset="-122"/>
                        <a:ea typeface="楷体_GB2312" panose="02010609030101010101" pitchFamily="49" charset="-122"/>
                        <a:cs typeface="Times New Roman" panose="02020603050405020304"/>
                      </a:endParaRPr>
                    </a:p>
                  </a:txBody>
                  <a:tcPr marL="48959" marR="48959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2000" b="1" kern="100" dirty="0">
                          <a:solidFill>
                            <a:srgbClr val="0070C0"/>
                          </a:solidFill>
                          <a:effectLst/>
                          <a:latin typeface="楷体_GB2312" panose="02010609030101010101" pitchFamily="49" charset="-122"/>
                          <a:ea typeface="楷体_GB2312" panose="02010609030101010101" pitchFamily="49" charset="-122"/>
                          <a:cs typeface="Times New Roman" panose="02020603050405020304"/>
                        </a:rPr>
                        <a:t>优惠金额</a:t>
                      </a:r>
                      <a:endParaRPr lang="zh-CN" sz="2000" b="1" kern="100" dirty="0">
                        <a:solidFill>
                          <a:srgbClr val="0070C0"/>
                        </a:solidFill>
                        <a:effectLst/>
                        <a:latin typeface="楷体_GB2312" panose="02010609030101010101" pitchFamily="49" charset="-122"/>
                        <a:ea typeface="楷体_GB2312" panose="02010609030101010101" pitchFamily="49" charset="-122"/>
                        <a:cs typeface="Times New Roman" panose="02020603050405020304"/>
                      </a:endParaRPr>
                    </a:p>
                  </a:txBody>
                  <a:tcPr marL="48959" marR="48959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2000" b="1" kern="100" dirty="0" smtClean="0">
                          <a:solidFill>
                            <a:srgbClr val="0070C0"/>
                          </a:solidFill>
                          <a:effectLst/>
                          <a:latin typeface="楷体_GB2312" panose="02010609030101010101" pitchFamily="49" charset="-122"/>
                          <a:ea typeface="楷体_GB2312" panose="02010609030101010101" pitchFamily="49" charset="-122"/>
                          <a:cs typeface="Times New Roman" panose="02020603050405020304"/>
                        </a:rPr>
                        <a:t>税</a:t>
                      </a:r>
                      <a:r>
                        <a:rPr lang="en-US" altLang="zh-CN" sz="2000" b="1" kern="100" dirty="0" smtClean="0">
                          <a:solidFill>
                            <a:srgbClr val="0070C0"/>
                          </a:solidFill>
                          <a:effectLst/>
                          <a:latin typeface="楷体_GB2312" panose="02010609030101010101" pitchFamily="49" charset="-122"/>
                          <a:ea typeface="楷体_GB2312" panose="02010609030101010101" pitchFamily="49" charset="-122"/>
                          <a:cs typeface="Times New Roman" panose="02020603050405020304"/>
                        </a:rPr>
                        <a:t>  </a:t>
                      </a:r>
                      <a:r>
                        <a:rPr lang="zh-CN" sz="2000" b="1" kern="100" dirty="0" smtClean="0">
                          <a:solidFill>
                            <a:srgbClr val="0070C0"/>
                          </a:solidFill>
                          <a:effectLst/>
                          <a:latin typeface="楷体_GB2312" panose="02010609030101010101" pitchFamily="49" charset="-122"/>
                          <a:ea typeface="楷体_GB2312" panose="02010609030101010101" pitchFamily="49" charset="-122"/>
                          <a:cs typeface="Times New Roman" panose="02020603050405020304"/>
                        </a:rPr>
                        <a:t>种</a:t>
                      </a:r>
                      <a:endParaRPr lang="zh-CN" sz="2000" b="1" kern="100" dirty="0">
                        <a:solidFill>
                          <a:srgbClr val="0070C0"/>
                        </a:solidFill>
                        <a:effectLst/>
                        <a:latin typeface="楷体_GB2312" panose="02010609030101010101" pitchFamily="49" charset="-122"/>
                        <a:ea typeface="楷体_GB2312" panose="02010609030101010101" pitchFamily="49" charset="-122"/>
                        <a:cs typeface="Times New Roman" panose="02020603050405020304"/>
                      </a:endParaRPr>
                    </a:p>
                  </a:txBody>
                  <a:tcPr marL="48959" marR="48959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2000" b="1" kern="100" dirty="0" smtClean="0">
                          <a:solidFill>
                            <a:srgbClr val="0070C0"/>
                          </a:solidFill>
                          <a:effectLst/>
                          <a:latin typeface="楷体_GB2312" panose="02010609030101010101" pitchFamily="49" charset="-122"/>
                          <a:ea typeface="楷体_GB2312" panose="02010609030101010101" pitchFamily="49" charset="-122"/>
                          <a:cs typeface="Times New Roman" panose="02020603050405020304"/>
                        </a:rPr>
                        <a:t>期</a:t>
                      </a:r>
                      <a:r>
                        <a:rPr lang="en-US" altLang="zh-CN" sz="2000" b="1" kern="100" dirty="0" smtClean="0">
                          <a:solidFill>
                            <a:srgbClr val="0070C0"/>
                          </a:solidFill>
                          <a:effectLst/>
                          <a:latin typeface="楷体_GB2312" panose="02010609030101010101" pitchFamily="49" charset="-122"/>
                          <a:ea typeface="楷体_GB2312" panose="02010609030101010101" pitchFamily="49" charset="-122"/>
                          <a:cs typeface="Times New Roman" panose="02020603050405020304"/>
                        </a:rPr>
                        <a:t>  </a:t>
                      </a:r>
                      <a:r>
                        <a:rPr lang="zh-CN" sz="2000" b="1" kern="100" dirty="0" smtClean="0">
                          <a:solidFill>
                            <a:srgbClr val="0070C0"/>
                          </a:solidFill>
                          <a:effectLst/>
                          <a:latin typeface="楷体_GB2312" panose="02010609030101010101" pitchFamily="49" charset="-122"/>
                          <a:ea typeface="楷体_GB2312" panose="02010609030101010101" pitchFamily="49" charset="-122"/>
                          <a:cs typeface="Times New Roman" panose="02020603050405020304"/>
                        </a:rPr>
                        <a:t>限</a:t>
                      </a:r>
                      <a:endParaRPr lang="zh-CN" sz="2000" b="1" kern="100" dirty="0">
                        <a:solidFill>
                          <a:srgbClr val="0070C0"/>
                        </a:solidFill>
                        <a:effectLst/>
                        <a:latin typeface="楷体_GB2312" panose="02010609030101010101" pitchFamily="49" charset="-122"/>
                        <a:ea typeface="楷体_GB2312" panose="02010609030101010101" pitchFamily="49" charset="-122"/>
                        <a:cs typeface="Times New Roman" panose="02020603050405020304"/>
                      </a:endParaRPr>
                    </a:p>
                  </a:txBody>
                  <a:tcPr marL="48959" marR="48959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604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1800" kern="100" dirty="0">
                          <a:effectLst/>
                          <a:latin typeface="Times New Roman" panose="02020603050405020304"/>
                          <a:ea typeface="仿宋_GB2312" panose="02010609030101010101" charset="-122"/>
                          <a:cs typeface="Times New Roman" panose="02020603050405020304"/>
                        </a:rPr>
                        <a:t>自主就业退役士兵从事个体经营</a:t>
                      </a:r>
                      <a:endParaRPr lang="zh-CN" sz="1800" kern="100" dirty="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48959" marR="48959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  <a:latin typeface="Times New Roman" panose="02020603050405020304"/>
                          <a:ea typeface="仿宋_GB2312" panose="02010609030101010101" charset="-122"/>
                          <a:cs typeface="Times New Roman" panose="02020603050405020304"/>
                        </a:rPr>
                        <a:t>3</a:t>
                      </a:r>
                      <a:r>
                        <a:rPr lang="zh-CN" sz="1800" kern="100" dirty="0">
                          <a:effectLst/>
                          <a:latin typeface="Times New Roman" panose="02020603050405020304"/>
                          <a:ea typeface="仿宋_GB2312" panose="02010609030101010101" charset="-122"/>
                          <a:cs typeface="Times New Roman" panose="02020603050405020304"/>
                        </a:rPr>
                        <a:t>年内每户每年</a:t>
                      </a:r>
                      <a:r>
                        <a:rPr lang="en-US" sz="1800" b="1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/>
                          <a:ea typeface="仿宋_GB2312" panose="02010609030101010101" charset="-122"/>
                          <a:cs typeface="Times New Roman" panose="02020603050405020304"/>
                        </a:rPr>
                        <a:t>14400</a:t>
                      </a:r>
                      <a:r>
                        <a:rPr lang="zh-CN" sz="1800" b="1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/>
                          <a:ea typeface="仿宋_GB2312" panose="02010609030101010101" charset="-122"/>
                          <a:cs typeface="Times New Roman" panose="02020603050405020304"/>
                        </a:rPr>
                        <a:t>元</a:t>
                      </a:r>
                      <a:r>
                        <a:rPr lang="zh-CN" sz="1800" kern="100" dirty="0">
                          <a:effectLst/>
                          <a:latin typeface="Times New Roman" panose="02020603050405020304"/>
                          <a:ea typeface="仿宋_GB2312" panose="02010609030101010101" charset="-122"/>
                          <a:cs typeface="Times New Roman" panose="02020603050405020304"/>
                        </a:rPr>
                        <a:t>为限额扣减税款</a:t>
                      </a:r>
                      <a:endParaRPr lang="zh-CN" sz="1800" kern="100" dirty="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48959" marR="48959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1800" kern="100" dirty="0">
                          <a:effectLst/>
                          <a:latin typeface="Times New Roman" panose="02020603050405020304"/>
                          <a:ea typeface="仿宋_GB2312" panose="02010609030101010101" charset="-122"/>
                          <a:cs typeface="Times New Roman" panose="02020603050405020304"/>
                        </a:rPr>
                        <a:t>依次扣减其当年实际应缴纳的</a:t>
                      </a:r>
                      <a:r>
                        <a:rPr lang="zh-CN" sz="1800" b="1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/>
                          <a:ea typeface="仿宋_GB2312" panose="02010609030101010101" charset="-122"/>
                          <a:cs typeface="Times New Roman" panose="02020603050405020304"/>
                        </a:rPr>
                        <a:t>增值税、城市维护建设税、教育费附加、地方教育附加和个人所得税</a:t>
                      </a:r>
                      <a:r>
                        <a:rPr lang="zh-CN" sz="1800" kern="100" dirty="0">
                          <a:effectLst/>
                          <a:latin typeface="Times New Roman" panose="02020603050405020304"/>
                          <a:ea typeface="仿宋_GB2312" panose="02010609030101010101" charset="-122"/>
                          <a:cs typeface="Times New Roman" panose="02020603050405020304"/>
                        </a:rPr>
                        <a:t>。</a:t>
                      </a:r>
                      <a:endParaRPr lang="zh-CN" sz="1800" kern="100" dirty="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48959" marR="489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  <a:latin typeface="Times New Roman" panose="02020603050405020304"/>
                          <a:ea typeface="仿宋_GB2312" panose="02010609030101010101" charset="-122"/>
                          <a:cs typeface="Times New Roman" panose="02020603050405020304"/>
                        </a:rPr>
                        <a:t>2019</a:t>
                      </a:r>
                      <a:r>
                        <a:rPr lang="zh-CN" sz="1800" kern="100" dirty="0">
                          <a:effectLst/>
                          <a:latin typeface="Times New Roman" panose="02020603050405020304"/>
                          <a:ea typeface="仿宋_GB2312" panose="02010609030101010101" charset="-122"/>
                          <a:cs typeface="Times New Roman" panose="02020603050405020304"/>
                        </a:rPr>
                        <a:t>年</a:t>
                      </a:r>
                      <a:r>
                        <a:rPr lang="en-US" sz="1800" kern="100" dirty="0">
                          <a:effectLst/>
                          <a:latin typeface="Times New Roman" panose="02020603050405020304"/>
                          <a:ea typeface="仿宋_GB2312" panose="02010609030101010101" charset="-122"/>
                          <a:cs typeface="Times New Roman" panose="02020603050405020304"/>
                        </a:rPr>
                        <a:t>1</a:t>
                      </a:r>
                      <a:r>
                        <a:rPr lang="zh-CN" sz="1800" kern="100" dirty="0">
                          <a:effectLst/>
                          <a:latin typeface="Times New Roman" panose="02020603050405020304"/>
                          <a:ea typeface="仿宋_GB2312" panose="02010609030101010101" charset="-122"/>
                          <a:cs typeface="Times New Roman" panose="02020603050405020304"/>
                        </a:rPr>
                        <a:t>月</a:t>
                      </a:r>
                      <a:r>
                        <a:rPr lang="en-US" sz="1800" kern="100" dirty="0">
                          <a:effectLst/>
                          <a:latin typeface="Times New Roman" panose="02020603050405020304"/>
                          <a:ea typeface="仿宋_GB2312" panose="02010609030101010101" charset="-122"/>
                          <a:cs typeface="Times New Roman" panose="02020603050405020304"/>
                        </a:rPr>
                        <a:t>1</a:t>
                      </a:r>
                      <a:r>
                        <a:rPr lang="zh-CN" sz="1800" kern="100" dirty="0">
                          <a:effectLst/>
                          <a:latin typeface="Times New Roman" panose="02020603050405020304"/>
                          <a:ea typeface="仿宋_GB2312" panose="02010609030101010101" charset="-122"/>
                          <a:cs typeface="Times New Roman" panose="02020603050405020304"/>
                        </a:rPr>
                        <a:t>日至</a:t>
                      </a:r>
                      <a:r>
                        <a:rPr lang="en-US" sz="1800" kern="100" dirty="0">
                          <a:effectLst/>
                          <a:latin typeface="Times New Roman" panose="02020603050405020304"/>
                          <a:ea typeface="仿宋_GB2312" panose="02010609030101010101" charset="-122"/>
                          <a:cs typeface="Times New Roman" panose="02020603050405020304"/>
                        </a:rPr>
                        <a:t>2021</a:t>
                      </a:r>
                      <a:r>
                        <a:rPr lang="zh-CN" sz="1800" kern="100" dirty="0">
                          <a:effectLst/>
                          <a:latin typeface="Times New Roman" panose="02020603050405020304"/>
                          <a:ea typeface="仿宋_GB2312" panose="02010609030101010101" charset="-122"/>
                          <a:cs typeface="Times New Roman" panose="02020603050405020304"/>
                        </a:rPr>
                        <a:t>年</a:t>
                      </a:r>
                      <a:r>
                        <a:rPr lang="en-US" sz="1800" kern="100" dirty="0">
                          <a:effectLst/>
                          <a:latin typeface="Times New Roman" panose="02020603050405020304"/>
                          <a:ea typeface="仿宋_GB2312" panose="02010609030101010101" charset="-122"/>
                          <a:cs typeface="Times New Roman" panose="02020603050405020304"/>
                        </a:rPr>
                        <a:t>12</a:t>
                      </a:r>
                      <a:r>
                        <a:rPr lang="zh-CN" sz="1800" kern="100" dirty="0">
                          <a:effectLst/>
                          <a:latin typeface="Times New Roman" panose="02020603050405020304"/>
                          <a:ea typeface="仿宋_GB2312" panose="02010609030101010101" charset="-122"/>
                          <a:cs typeface="Times New Roman" panose="02020603050405020304"/>
                        </a:rPr>
                        <a:t>月</a:t>
                      </a:r>
                      <a:r>
                        <a:rPr lang="en-US" sz="1800" kern="100" dirty="0">
                          <a:effectLst/>
                          <a:latin typeface="Times New Roman" panose="02020603050405020304"/>
                          <a:ea typeface="仿宋_GB2312" panose="02010609030101010101" charset="-122"/>
                          <a:cs typeface="Times New Roman" panose="02020603050405020304"/>
                        </a:rPr>
                        <a:t>31</a:t>
                      </a:r>
                      <a:r>
                        <a:rPr lang="zh-CN" sz="1800" kern="100" dirty="0">
                          <a:effectLst/>
                          <a:latin typeface="Times New Roman" panose="02020603050405020304"/>
                          <a:ea typeface="仿宋_GB2312" panose="02010609030101010101" charset="-122"/>
                          <a:cs typeface="Times New Roman" panose="02020603050405020304"/>
                        </a:rPr>
                        <a:t>日</a:t>
                      </a:r>
                      <a:endParaRPr lang="zh-CN" sz="1800" kern="100" dirty="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48959" marR="48959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7037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1800" kern="100" dirty="0">
                          <a:effectLst/>
                          <a:latin typeface="Times New Roman" panose="02020603050405020304"/>
                          <a:ea typeface="仿宋_GB2312" panose="02010609030101010101" charset="-122"/>
                          <a:cs typeface="Times New Roman" panose="02020603050405020304"/>
                        </a:rPr>
                        <a:t>企业招用上述人员</a:t>
                      </a:r>
                      <a:endParaRPr lang="zh-CN" sz="1800" kern="100" dirty="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48959" marR="48959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  <a:latin typeface="Times New Roman" panose="02020603050405020304"/>
                          <a:ea typeface="仿宋_GB2312" panose="02010609030101010101" charset="-122"/>
                          <a:cs typeface="Times New Roman" panose="02020603050405020304"/>
                        </a:rPr>
                        <a:t>3</a:t>
                      </a:r>
                      <a:r>
                        <a:rPr lang="zh-CN" sz="1800" kern="100" dirty="0">
                          <a:effectLst/>
                          <a:latin typeface="Times New Roman" panose="02020603050405020304"/>
                          <a:ea typeface="仿宋_GB2312" panose="02010609030101010101" charset="-122"/>
                          <a:cs typeface="Times New Roman" panose="02020603050405020304"/>
                        </a:rPr>
                        <a:t>年内按实际招用人数予以</a:t>
                      </a:r>
                      <a:r>
                        <a:rPr lang="zh-CN" sz="1800" b="1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/>
                          <a:ea typeface="仿宋_GB2312" panose="02010609030101010101" charset="-122"/>
                          <a:cs typeface="Times New Roman" panose="02020603050405020304"/>
                        </a:rPr>
                        <a:t>每人每年</a:t>
                      </a:r>
                      <a:r>
                        <a:rPr lang="en-US" sz="1800" b="1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/>
                          <a:ea typeface="仿宋_GB2312" panose="02010609030101010101" charset="-122"/>
                          <a:cs typeface="Times New Roman" panose="02020603050405020304"/>
                        </a:rPr>
                        <a:t>9000</a:t>
                      </a:r>
                      <a:r>
                        <a:rPr lang="zh-CN" sz="1800" b="1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/>
                          <a:ea typeface="仿宋_GB2312" panose="02010609030101010101" charset="-122"/>
                          <a:cs typeface="Times New Roman" panose="02020603050405020304"/>
                        </a:rPr>
                        <a:t>元</a:t>
                      </a:r>
                      <a:r>
                        <a:rPr lang="zh-CN" sz="1800" kern="100" dirty="0">
                          <a:effectLst/>
                          <a:latin typeface="Times New Roman" panose="02020603050405020304"/>
                          <a:ea typeface="仿宋_GB2312" panose="02010609030101010101" charset="-122"/>
                          <a:cs typeface="Times New Roman" panose="02020603050405020304"/>
                        </a:rPr>
                        <a:t>定额扣减税款</a:t>
                      </a:r>
                      <a:endParaRPr lang="zh-CN" sz="1800" kern="100" dirty="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48959" marR="489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1800" kern="100" dirty="0">
                          <a:effectLst/>
                          <a:latin typeface="Times New Roman" panose="02020603050405020304"/>
                          <a:ea typeface="仿宋_GB2312" panose="02010609030101010101" charset="-122"/>
                          <a:cs typeface="Times New Roman" panose="02020603050405020304"/>
                        </a:rPr>
                        <a:t>依次扣减</a:t>
                      </a:r>
                      <a:r>
                        <a:rPr lang="zh-CN" sz="18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/>
                          <a:ea typeface="仿宋_GB2312" panose="02010609030101010101" charset="-122"/>
                          <a:cs typeface="Times New Roman" panose="02020603050405020304"/>
                        </a:rPr>
                        <a:t>增值税、城市维护建设税、教育费附加、地方教育附加和</a:t>
                      </a:r>
                      <a:r>
                        <a:rPr lang="zh-CN" sz="1800" b="1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/>
                          <a:ea typeface="仿宋_GB2312" panose="02010609030101010101" charset="-122"/>
                          <a:cs typeface="Times New Roman" panose="02020603050405020304"/>
                        </a:rPr>
                        <a:t>企业</a:t>
                      </a:r>
                      <a:r>
                        <a:rPr lang="zh-CN" sz="1800" b="1" kern="1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/>
                          <a:ea typeface="仿宋_GB2312" panose="02010609030101010101" charset="-122"/>
                          <a:cs typeface="Times New Roman" panose="02020603050405020304"/>
                        </a:rPr>
                        <a:t>所得税</a:t>
                      </a:r>
                      <a:r>
                        <a:rPr lang="zh-CN" altLang="en-US" sz="1800" kern="100" dirty="0" smtClean="0">
                          <a:effectLst/>
                          <a:latin typeface="Times New Roman" panose="02020603050405020304"/>
                          <a:ea typeface="仿宋_GB2312" panose="02010609030101010101" charset="-122"/>
                          <a:cs typeface="Times New Roman" panose="02020603050405020304"/>
                        </a:rPr>
                        <a:t>。</a:t>
                      </a:r>
                      <a:endParaRPr lang="zh-CN" sz="1800" kern="100" dirty="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48959" marR="489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cPr/>
                </a:tc>
              </a:tr>
              <a:tr h="83336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1800" kern="100">
                          <a:effectLst/>
                          <a:latin typeface="Times New Roman" panose="02020603050405020304"/>
                          <a:ea typeface="仿宋_GB2312" panose="02010609030101010101" charset="-122"/>
                          <a:cs typeface="Times New Roman" panose="02020603050405020304"/>
                        </a:rPr>
                        <a:t>建档立卡贫困人口、持《就业创业证》或《就业失业登记证》的人员从事个体经营</a:t>
                      </a:r>
                      <a:endParaRPr lang="zh-CN" sz="18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48959" marR="489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  <a:latin typeface="Times New Roman" panose="02020603050405020304"/>
                          <a:ea typeface="仿宋_GB2312" panose="02010609030101010101" charset="-122"/>
                          <a:cs typeface="Times New Roman" panose="02020603050405020304"/>
                        </a:rPr>
                        <a:t>3</a:t>
                      </a:r>
                      <a:r>
                        <a:rPr lang="zh-CN" sz="1800" kern="100" dirty="0">
                          <a:effectLst/>
                          <a:latin typeface="Times New Roman" panose="02020603050405020304"/>
                          <a:ea typeface="仿宋_GB2312" panose="02010609030101010101" charset="-122"/>
                          <a:cs typeface="Times New Roman" panose="02020603050405020304"/>
                        </a:rPr>
                        <a:t>年内每户每年</a:t>
                      </a:r>
                      <a:r>
                        <a:rPr lang="en-US" sz="1800" b="1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/>
                          <a:ea typeface="仿宋_GB2312" panose="02010609030101010101" charset="-122"/>
                          <a:cs typeface="Times New Roman" panose="02020603050405020304"/>
                        </a:rPr>
                        <a:t>14400</a:t>
                      </a:r>
                      <a:r>
                        <a:rPr lang="zh-CN" sz="1800" b="1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/>
                          <a:ea typeface="仿宋_GB2312" panose="02010609030101010101" charset="-122"/>
                          <a:cs typeface="Times New Roman" panose="02020603050405020304"/>
                        </a:rPr>
                        <a:t>元</a:t>
                      </a:r>
                      <a:r>
                        <a:rPr lang="zh-CN" sz="1800" kern="100" dirty="0">
                          <a:effectLst/>
                          <a:latin typeface="Times New Roman" panose="02020603050405020304"/>
                          <a:ea typeface="仿宋_GB2312" panose="02010609030101010101" charset="-122"/>
                          <a:cs typeface="Times New Roman" panose="02020603050405020304"/>
                        </a:rPr>
                        <a:t>为限额扣减税款</a:t>
                      </a:r>
                      <a:endParaRPr lang="zh-CN" sz="1800" kern="100" dirty="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48959" marR="48959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1800" kern="100" dirty="0">
                          <a:effectLst/>
                          <a:latin typeface="Times New Roman" panose="02020603050405020304"/>
                          <a:ea typeface="仿宋_GB2312" panose="02010609030101010101" charset="-122"/>
                          <a:cs typeface="Times New Roman" panose="02020603050405020304"/>
                        </a:rPr>
                        <a:t>依次扣减其当年实际应缴纳的增值税、城市维护建设税、教育费附加、地方教育附加和个人所得</a:t>
                      </a:r>
                      <a:r>
                        <a:rPr lang="zh-CN" sz="1800" kern="100" dirty="0" smtClean="0">
                          <a:effectLst/>
                          <a:latin typeface="Times New Roman" panose="02020603050405020304"/>
                          <a:ea typeface="仿宋_GB2312" panose="02010609030101010101" charset="-122"/>
                          <a:cs typeface="Times New Roman" panose="02020603050405020304"/>
                        </a:rPr>
                        <a:t>税</a:t>
                      </a:r>
                      <a:r>
                        <a:rPr lang="zh-CN" altLang="en-US" sz="1800" kern="100" dirty="0" smtClean="0">
                          <a:effectLst/>
                          <a:latin typeface="Times New Roman" panose="02020603050405020304"/>
                          <a:ea typeface="仿宋_GB2312" panose="02010609030101010101" charset="-122"/>
                          <a:cs typeface="Times New Roman" panose="02020603050405020304"/>
                        </a:rPr>
                        <a:t>。</a:t>
                      </a:r>
                      <a:endParaRPr lang="zh-CN" sz="1800" kern="100" dirty="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48959" marR="489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cPr/>
                </a:tc>
              </a:tr>
              <a:tr h="87037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1800" kern="100" dirty="0">
                          <a:effectLst/>
                          <a:latin typeface="Times New Roman" panose="02020603050405020304"/>
                          <a:ea typeface="仿宋_GB2312" panose="02010609030101010101" charset="-122"/>
                          <a:cs typeface="Times New Roman" panose="02020603050405020304"/>
                        </a:rPr>
                        <a:t>企业招用上述人员</a:t>
                      </a:r>
                      <a:endParaRPr lang="zh-CN" sz="1800" kern="100" dirty="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48959" marR="48959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  <a:latin typeface="Times New Roman" panose="02020603050405020304"/>
                          <a:ea typeface="仿宋_GB2312" panose="02010609030101010101" charset="-122"/>
                          <a:cs typeface="Times New Roman" panose="02020603050405020304"/>
                        </a:rPr>
                        <a:t>3</a:t>
                      </a:r>
                      <a:r>
                        <a:rPr lang="zh-CN" sz="1800" kern="100" dirty="0">
                          <a:effectLst/>
                          <a:latin typeface="Times New Roman" panose="02020603050405020304"/>
                          <a:ea typeface="仿宋_GB2312" panose="02010609030101010101" charset="-122"/>
                          <a:cs typeface="Times New Roman" panose="02020603050405020304"/>
                        </a:rPr>
                        <a:t>年内按实际招用人数予以</a:t>
                      </a:r>
                      <a:r>
                        <a:rPr lang="zh-CN" sz="1800" b="1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/>
                          <a:ea typeface="仿宋_GB2312" panose="02010609030101010101" charset="-122"/>
                          <a:cs typeface="Times New Roman" panose="02020603050405020304"/>
                        </a:rPr>
                        <a:t>每人每年</a:t>
                      </a:r>
                      <a:r>
                        <a:rPr lang="en-US" sz="1800" b="1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/>
                          <a:ea typeface="仿宋_GB2312" panose="02010609030101010101" charset="-122"/>
                          <a:cs typeface="Times New Roman" panose="02020603050405020304"/>
                        </a:rPr>
                        <a:t>7800</a:t>
                      </a:r>
                      <a:r>
                        <a:rPr lang="zh-CN" sz="1800" b="1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/>
                          <a:ea typeface="仿宋_GB2312" panose="02010609030101010101" charset="-122"/>
                          <a:cs typeface="Times New Roman" panose="02020603050405020304"/>
                        </a:rPr>
                        <a:t>元</a:t>
                      </a:r>
                      <a:r>
                        <a:rPr lang="zh-CN" sz="1800" kern="100" dirty="0">
                          <a:effectLst/>
                          <a:latin typeface="Times New Roman" panose="02020603050405020304"/>
                          <a:ea typeface="仿宋_GB2312" panose="02010609030101010101" charset="-122"/>
                          <a:cs typeface="Times New Roman" panose="02020603050405020304"/>
                        </a:rPr>
                        <a:t>定额扣减税款</a:t>
                      </a:r>
                      <a:endParaRPr lang="zh-CN" sz="1800" kern="100" dirty="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48959" marR="489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1800" kern="100" dirty="0">
                          <a:effectLst/>
                          <a:latin typeface="Times New Roman" panose="02020603050405020304"/>
                          <a:ea typeface="仿宋_GB2312" panose="02010609030101010101" charset="-122"/>
                          <a:cs typeface="Times New Roman" panose="02020603050405020304"/>
                        </a:rPr>
                        <a:t>依次扣减增值税、城市维护建设税、教育费附加、地方教育附加和企业</a:t>
                      </a:r>
                      <a:r>
                        <a:rPr lang="zh-CN" sz="1800" kern="100" dirty="0" smtClean="0">
                          <a:effectLst/>
                          <a:latin typeface="Times New Roman" panose="02020603050405020304"/>
                          <a:ea typeface="仿宋_GB2312" panose="02010609030101010101" charset="-122"/>
                          <a:cs typeface="Times New Roman" panose="02020603050405020304"/>
                        </a:rPr>
                        <a:t>所得税</a:t>
                      </a:r>
                      <a:r>
                        <a:rPr lang="zh-CN" altLang="en-US" sz="1800" kern="100" dirty="0" smtClean="0">
                          <a:effectLst/>
                          <a:latin typeface="Times New Roman" panose="02020603050405020304"/>
                          <a:ea typeface="仿宋_GB2312" panose="02010609030101010101" charset="-122"/>
                          <a:cs typeface="Times New Roman" panose="02020603050405020304"/>
                        </a:rPr>
                        <a:t>。</a:t>
                      </a:r>
                      <a:endParaRPr lang="zh-CN" sz="1800" kern="100" dirty="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48959" marR="489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标题 26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29600" cy="1143000"/>
          </a:xfrm>
        </p:spPr>
        <p:txBody>
          <a:bodyPr>
            <a:normAutofit/>
          </a:bodyPr>
          <a:lstStyle/>
          <a:p>
            <a:r>
              <a:rPr lang="zh-CN" altLang="en-US" sz="5400" dirty="0" smtClean="0">
                <a:solidFill>
                  <a:srgbClr val="FF0000"/>
                </a:solidFill>
                <a:latin typeface="方正小标宋_GBK" panose="03000509000000000000" pitchFamily="65" charset="-122"/>
                <a:ea typeface="方正小标宋_GBK" panose="03000509000000000000" pitchFamily="65" charset="-122"/>
              </a:rPr>
              <a:t>目   录</a:t>
            </a:r>
            <a:endParaRPr lang="zh-CN" altLang="en-US" sz="5400" dirty="0">
              <a:solidFill>
                <a:srgbClr val="FF0000"/>
              </a:solidFill>
              <a:latin typeface="方正小标宋_GBK" panose="03000509000000000000" pitchFamily="65" charset="-122"/>
              <a:ea typeface="方正小标宋_GBK" panose="03000509000000000000" pitchFamily="65" charset="-122"/>
            </a:endParaRPr>
          </a:p>
        </p:txBody>
      </p:sp>
      <p:sp>
        <p:nvSpPr>
          <p:cNvPr id="36" name="矩形 35"/>
          <p:cNvSpPr/>
          <p:nvPr/>
        </p:nvSpPr>
        <p:spPr>
          <a:xfrm>
            <a:off x="1835696" y="1988840"/>
            <a:ext cx="502230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3600" b="1" dirty="0" smtClean="0">
                <a:solidFill>
                  <a:srgbClr val="0070C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一、政策背景</a:t>
            </a:r>
            <a:endParaRPr lang="en-US" altLang="zh-CN" sz="3600" b="1" dirty="0" smtClean="0">
              <a:solidFill>
                <a:srgbClr val="0070C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  <a:p>
            <a:endParaRPr lang="en-US" altLang="zh-CN" sz="3600" b="1" dirty="0" smtClean="0">
              <a:solidFill>
                <a:srgbClr val="0070C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  <a:p>
            <a:r>
              <a:rPr lang="zh-CN" altLang="en-US" sz="3600" b="1" dirty="0" smtClean="0">
                <a:solidFill>
                  <a:srgbClr val="0070C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二、出台过程</a:t>
            </a:r>
            <a:endParaRPr lang="en-US" altLang="zh-CN" sz="3600" b="1" dirty="0" smtClean="0">
              <a:solidFill>
                <a:srgbClr val="0070C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  <a:p>
            <a:endParaRPr lang="en-US" altLang="zh-CN" sz="3600" b="1" dirty="0" smtClean="0">
              <a:solidFill>
                <a:srgbClr val="0070C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  <a:p>
            <a:r>
              <a:rPr lang="zh-CN" altLang="en-US" sz="3600" b="1" dirty="0" smtClean="0">
                <a:solidFill>
                  <a:srgbClr val="0070C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三、主要内容</a:t>
            </a:r>
            <a:endParaRPr lang="en-US" altLang="zh-CN" sz="3600" b="1" dirty="0" smtClean="0">
              <a:solidFill>
                <a:srgbClr val="0070C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  <a:p>
            <a:endParaRPr lang="en-US" altLang="zh-CN" sz="3600" b="1" dirty="0" smtClean="0">
              <a:solidFill>
                <a:srgbClr val="0070C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  <a:p>
            <a:r>
              <a:rPr lang="zh-CN" altLang="en-US" sz="3600" b="1" dirty="0" smtClean="0">
                <a:solidFill>
                  <a:srgbClr val="0070C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四、其他政策</a:t>
            </a:r>
            <a:endParaRPr lang="zh-CN" altLang="en-US" sz="3600" b="1" dirty="0">
              <a:solidFill>
                <a:srgbClr val="0070C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3568" y="404664"/>
            <a:ext cx="7772400" cy="1470025"/>
          </a:xfrm>
        </p:spPr>
        <p:txBody>
          <a:bodyPr>
            <a:normAutofit/>
          </a:bodyPr>
          <a:lstStyle/>
          <a:p>
            <a:r>
              <a:rPr lang="zh-CN" altLang="en-US" sz="5400" dirty="0" smtClean="0">
                <a:solidFill>
                  <a:srgbClr val="FF0000"/>
                </a:solidFill>
                <a:latin typeface="方正小标宋_GBK" panose="03000509000000000000" pitchFamily="65" charset="-122"/>
                <a:ea typeface="方正小标宋_GBK" panose="03000509000000000000" pitchFamily="65" charset="-122"/>
              </a:rPr>
              <a:t>政 策 背 景</a:t>
            </a:r>
            <a:endParaRPr lang="zh-CN" altLang="en-US" sz="5400" dirty="0">
              <a:solidFill>
                <a:srgbClr val="FF0000"/>
              </a:solidFill>
              <a:latin typeface="方正小标宋_GBK" panose="03000509000000000000" pitchFamily="65" charset="-122"/>
              <a:ea typeface="方正小标宋_GBK" panose="03000509000000000000" pitchFamily="65" charset="-122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899592" y="1988840"/>
            <a:ext cx="7416824" cy="1872208"/>
          </a:xfrm>
        </p:spPr>
        <p:txBody>
          <a:bodyPr>
            <a:normAutofit/>
          </a:bodyPr>
          <a:lstStyle/>
          <a:p>
            <a:pPr algn="l"/>
            <a:r>
              <a:rPr lang="zh-CN" altLang="en-US" b="1" dirty="0" smtClean="0">
                <a:solidFill>
                  <a:srgbClr val="0070C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民营企业座谈会：要</a:t>
            </a:r>
            <a:r>
              <a:rPr lang="zh-CN" altLang="en-US" b="1" dirty="0">
                <a:solidFill>
                  <a:srgbClr val="0070C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加大减税力度，推进增值税等实质性减税；对小微企业、科技型初创企业实施普惠性税收免除。</a:t>
            </a:r>
            <a:endParaRPr lang="zh-CN" altLang="en-US" b="1" dirty="0">
              <a:solidFill>
                <a:srgbClr val="0070C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899592" y="4077072"/>
            <a:ext cx="72008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3200" b="1" dirty="0">
                <a:solidFill>
                  <a:srgbClr val="0070C0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中央经济工作会议和全国财政</a:t>
            </a:r>
            <a:r>
              <a:rPr lang="zh-CN" alt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工作会议：</a:t>
            </a:r>
            <a:r>
              <a:rPr lang="en-US" altLang="zh-CN" sz="32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2019</a:t>
            </a:r>
            <a:r>
              <a:rPr lang="zh-CN" altLang="en-US" sz="3200" b="1" dirty="0">
                <a:solidFill>
                  <a:srgbClr val="0070C0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年积极的财政政策要加力提效，实施更大规模的减税降费。</a:t>
            </a:r>
            <a:endParaRPr lang="zh-CN" altLang="en-US" sz="3200" b="1" dirty="0">
              <a:solidFill>
                <a:srgbClr val="0070C0"/>
              </a:solidFill>
              <a:latin typeface="Times New Roman" panose="02020603050405020304" pitchFamily="18" charset="0"/>
              <a:ea typeface="楷体_GB2312" panose="0201060903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3568" y="548681"/>
            <a:ext cx="7704856" cy="1224136"/>
          </a:xfrm>
        </p:spPr>
        <p:txBody>
          <a:bodyPr>
            <a:normAutofit/>
          </a:bodyPr>
          <a:lstStyle/>
          <a:p>
            <a:r>
              <a:rPr lang="zh-CN" altLang="en-US" sz="5400" dirty="0" smtClean="0">
                <a:solidFill>
                  <a:srgbClr val="FF0000"/>
                </a:solidFill>
                <a:latin typeface="方正小标宋_GBK" panose="03000509000000000000" pitchFamily="65" charset="-122"/>
                <a:ea typeface="方正小标宋_GBK" panose="03000509000000000000" pitchFamily="65" charset="-122"/>
              </a:rPr>
              <a:t>出 台 过 程</a:t>
            </a:r>
            <a:endParaRPr lang="zh-CN" altLang="en-US" sz="5400" dirty="0">
              <a:solidFill>
                <a:srgbClr val="FF0000"/>
              </a:solidFill>
              <a:latin typeface="方正小标宋_GBK" panose="03000509000000000000" pitchFamily="65" charset="-122"/>
              <a:ea typeface="方正小标宋_GBK" panose="03000509000000000000" pitchFamily="65" charset="-122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971600" y="1916832"/>
            <a:ext cx="7056784" cy="1080120"/>
          </a:xfrm>
        </p:spPr>
        <p:txBody>
          <a:bodyPr>
            <a:normAutofit/>
          </a:bodyPr>
          <a:lstStyle/>
          <a:p>
            <a:pPr algn="l"/>
            <a:r>
              <a:rPr lang="en-US" altLang="zh-CN" sz="28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1</a:t>
            </a:r>
            <a:r>
              <a:rPr lang="zh-CN" alt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月</a:t>
            </a:r>
            <a:r>
              <a:rPr lang="en-US" altLang="zh-CN" sz="28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9</a:t>
            </a:r>
            <a:r>
              <a:rPr lang="zh-CN" alt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日，国务院常务会议决定再推出一批针对小微企业的普惠性减税措施。</a:t>
            </a:r>
            <a:endParaRPr lang="zh-CN" altLang="en-US" sz="2800" b="1" dirty="0">
              <a:solidFill>
                <a:srgbClr val="0070C0"/>
              </a:solidFill>
              <a:latin typeface="Times New Roman" panose="02020603050405020304" pitchFamily="18" charset="0"/>
              <a:ea typeface="楷体_GB2312" panose="0201060903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971600" y="3068960"/>
            <a:ext cx="698477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dirty="0">
                <a:solidFill>
                  <a:srgbClr val="0070C0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1</a:t>
            </a:r>
            <a:r>
              <a:rPr lang="zh-CN" altLang="en-US" sz="2800" b="1" dirty="0">
                <a:solidFill>
                  <a:srgbClr val="0070C0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月</a:t>
            </a:r>
            <a:r>
              <a:rPr lang="en-US" altLang="zh-CN" sz="2800" b="1" dirty="0">
                <a:solidFill>
                  <a:srgbClr val="0070C0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18</a:t>
            </a:r>
            <a:r>
              <a:rPr lang="zh-CN" altLang="en-US" sz="2800" b="1" dirty="0">
                <a:solidFill>
                  <a:srgbClr val="0070C0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日，财政部、税务总局印发</a:t>
            </a:r>
            <a:r>
              <a:rPr lang="en-US" altLang="zh-CN" sz="2800" b="1" dirty="0">
                <a:solidFill>
                  <a:srgbClr val="0070C0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《</a:t>
            </a:r>
            <a:r>
              <a:rPr lang="zh-CN" altLang="en-US" sz="2800" b="1" dirty="0">
                <a:solidFill>
                  <a:srgbClr val="0070C0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关于实施小微企业普惠性税收减免政策的通知</a:t>
            </a:r>
            <a:r>
              <a:rPr lang="en-US" altLang="zh-CN" sz="2800" b="1" dirty="0">
                <a:solidFill>
                  <a:srgbClr val="0070C0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》</a:t>
            </a:r>
            <a:r>
              <a:rPr lang="zh-CN" altLang="en-US" sz="2800" b="1" dirty="0">
                <a:solidFill>
                  <a:srgbClr val="0070C0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（财税</a:t>
            </a:r>
            <a:r>
              <a:rPr lang="en-US" altLang="zh-CN" sz="2800" b="1" dirty="0">
                <a:solidFill>
                  <a:srgbClr val="0070C0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〔2019〕13</a:t>
            </a:r>
            <a:r>
              <a:rPr lang="zh-CN" altLang="en-US" sz="2800" b="1" dirty="0">
                <a:solidFill>
                  <a:srgbClr val="0070C0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号）</a:t>
            </a:r>
            <a:endParaRPr lang="zh-CN" altLang="en-US" sz="2800" b="1" dirty="0">
              <a:solidFill>
                <a:srgbClr val="0070C0"/>
              </a:solidFill>
              <a:latin typeface="Times New Roman" panose="02020603050405020304" pitchFamily="18" charset="0"/>
              <a:ea typeface="楷体_GB2312" panose="0201060903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971600" y="4653136"/>
            <a:ext cx="698477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dirty="0">
                <a:solidFill>
                  <a:srgbClr val="0070C0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1</a:t>
            </a:r>
            <a:r>
              <a:rPr lang="zh-CN" altLang="en-US" sz="2800" b="1" dirty="0">
                <a:solidFill>
                  <a:srgbClr val="0070C0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月</a:t>
            </a:r>
            <a:r>
              <a:rPr lang="en-US" altLang="zh-CN" sz="2800" b="1" dirty="0">
                <a:solidFill>
                  <a:srgbClr val="0070C0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23</a:t>
            </a:r>
            <a:r>
              <a:rPr lang="zh-CN" altLang="en-US" sz="2800" b="1" dirty="0">
                <a:solidFill>
                  <a:srgbClr val="0070C0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日，省财政厅、省</a:t>
            </a:r>
            <a:r>
              <a:rPr lang="zh-CN" alt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税务局印发</a:t>
            </a:r>
            <a:r>
              <a:rPr lang="en-US" altLang="zh-CN" sz="2800" b="1" dirty="0">
                <a:solidFill>
                  <a:srgbClr val="0070C0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《</a:t>
            </a:r>
            <a:r>
              <a:rPr lang="zh-CN" altLang="en-US" sz="2800" b="1" dirty="0">
                <a:solidFill>
                  <a:srgbClr val="0070C0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关于落实小微企业普惠性税收减免政策的通知</a:t>
            </a:r>
            <a:r>
              <a:rPr lang="en-US" altLang="zh-CN" sz="2800" b="1" dirty="0">
                <a:solidFill>
                  <a:srgbClr val="0070C0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》</a:t>
            </a:r>
            <a:r>
              <a:rPr lang="zh-CN" altLang="en-US" sz="2800" b="1" dirty="0">
                <a:solidFill>
                  <a:srgbClr val="0070C0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（湘财税</a:t>
            </a:r>
            <a:r>
              <a:rPr lang="en-US" altLang="zh-CN" sz="2800" b="1" dirty="0">
                <a:solidFill>
                  <a:srgbClr val="0070C0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〔2019〕2</a:t>
            </a:r>
            <a:r>
              <a:rPr lang="zh-CN" altLang="en-US" sz="2800" b="1" dirty="0">
                <a:solidFill>
                  <a:srgbClr val="0070C0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号）</a:t>
            </a:r>
            <a:endParaRPr lang="zh-CN" altLang="en-US" sz="2800" b="1" dirty="0">
              <a:solidFill>
                <a:srgbClr val="0070C0"/>
              </a:solidFill>
              <a:latin typeface="Times New Roman" panose="02020603050405020304" pitchFamily="18" charset="0"/>
              <a:ea typeface="楷体_GB2312" panose="0201060903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>
            <a:normAutofit/>
          </a:bodyPr>
          <a:lstStyle/>
          <a:p>
            <a:r>
              <a:rPr lang="zh-CN" altLang="en-US" sz="5400" dirty="0" smtClean="0">
                <a:solidFill>
                  <a:srgbClr val="FF0000"/>
                </a:solidFill>
                <a:latin typeface="方正小标宋_GBK" panose="03000509000000000000" pitchFamily="65" charset="-122"/>
                <a:ea typeface="方正小标宋_GBK" panose="03000509000000000000" pitchFamily="65" charset="-122"/>
              </a:rPr>
              <a:t>主 要 内 容</a:t>
            </a:r>
            <a:endParaRPr lang="zh-CN" altLang="en-US" sz="5400" dirty="0">
              <a:solidFill>
                <a:srgbClr val="FF0000"/>
              </a:solidFill>
              <a:latin typeface="方正小标宋_GBK" panose="03000509000000000000" pitchFamily="65" charset="-122"/>
              <a:ea typeface="方正小标宋_GBK" panose="03000509000000000000" pitchFamily="65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46085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2800" b="1" dirty="0">
                <a:solidFill>
                  <a:srgbClr val="0070C0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一、提高小规模纳税人增值税起征点</a:t>
            </a:r>
            <a:r>
              <a:rPr lang="zh-CN" alt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。</a:t>
            </a:r>
            <a:endParaRPr lang="en-US" altLang="zh-CN" sz="2800" b="1" dirty="0" smtClean="0">
              <a:solidFill>
                <a:srgbClr val="0070C0"/>
              </a:solidFill>
              <a:latin typeface="Times New Roman" panose="02020603050405020304" pitchFamily="18" charset="0"/>
              <a:ea typeface="楷体_GB2312" panose="02010609030101010101" pitchFamily="49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altLang="zh-CN" sz="2800" b="1" dirty="0" smtClean="0">
              <a:solidFill>
                <a:srgbClr val="0070C0"/>
              </a:solidFill>
              <a:latin typeface="Times New Roman" panose="02020603050405020304" pitchFamily="18" charset="0"/>
              <a:ea typeface="楷体_GB2312" panose="02010609030101010101" pitchFamily="49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zh-CN" alt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二、放宽</a:t>
            </a:r>
            <a:r>
              <a:rPr lang="zh-CN" altLang="en-US" sz="2800" b="1" dirty="0">
                <a:solidFill>
                  <a:srgbClr val="0070C0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小型微利企业标准并加大优惠力度</a:t>
            </a:r>
            <a:r>
              <a:rPr lang="zh-CN" alt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。</a:t>
            </a:r>
            <a:endParaRPr lang="en-US" altLang="zh-CN" sz="2800" b="1" dirty="0" smtClean="0">
              <a:solidFill>
                <a:srgbClr val="0070C0"/>
              </a:solidFill>
              <a:latin typeface="Times New Roman" panose="02020603050405020304" pitchFamily="18" charset="0"/>
              <a:ea typeface="楷体_GB2312" panose="02010609030101010101" pitchFamily="49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altLang="zh-CN" sz="2800" b="1" dirty="0" smtClean="0">
              <a:solidFill>
                <a:srgbClr val="0070C0"/>
              </a:solidFill>
              <a:latin typeface="Times New Roman" panose="02020603050405020304" pitchFamily="18" charset="0"/>
              <a:ea typeface="楷体_GB2312" panose="02010609030101010101" pitchFamily="49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zh-CN" altLang="en-US" sz="2800" b="1" dirty="0">
                <a:solidFill>
                  <a:srgbClr val="0070C0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三、允许各省级人民政府对增值税小规模纳税人，在</a:t>
            </a:r>
            <a:r>
              <a:rPr lang="en-US" altLang="zh-CN" sz="2800" b="1" dirty="0">
                <a:solidFill>
                  <a:srgbClr val="0070C0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50%</a:t>
            </a:r>
            <a:r>
              <a:rPr lang="zh-CN" altLang="en-US" sz="2800" b="1" dirty="0">
                <a:solidFill>
                  <a:srgbClr val="0070C0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幅度内减征“六税两费</a:t>
            </a:r>
            <a:r>
              <a:rPr lang="zh-CN" alt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”。</a:t>
            </a:r>
            <a:endParaRPr lang="en-US" altLang="zh-CN" sz="2800" b="1" dirty="0" smtClean="0">
              <a:solidFill>
                <a:srgbClr val="0070C0"/>
              </a:solidFill>
              <a:latin typeface="Times New Roman" panose="02020603050405020304" pitchFamily="18" charset="0"/>
              <a:ea typeface="楷体_GB2312" panose="02010609030101010101" pitchFamily="49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altLang="zh-CN" sz="2800" b="1" dirty="0" smtClean="0">
              <a:solidFill>
                <a:srgbClr val="0070C0"/>
              </a:solidFill>
              <a:latin typeface="Times New Roman" panose="02020603050405020304" pitchFamily="18" charset="0"/>
              <a:ea typeface="楷体_GB2312" panose="02010609030101010101" pitchFamily="49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zh-CN" alt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四、扩展</a:t>
            </a:r>
            <a:r>
              <a:rPr lang="zh-CN" altLang="en-US" sz="2800" b="1" dirty="0">
                <a:solidFill>
                  <a:srgbClr val="0070C0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初创科技型企业优惠政策适用范围。</a:t>
            </a:r>
            <a:endParaRPr lang="zh-CN" altLang="en-US" sz="2800" b="1" dirty="0">
              <a:solidFill>
                <a:srgbClr val="0070C0"/>
              </a:solidFill>
              <a:latin typeface="Times New Roman" panose="02020603050405020304" pitchFamily="18" charset="0"/>
              <a:ea typeface="楷体_GB2312" panose="0201060903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224136"/>
          </a:xfrm>
        </p:spPr>
        <p:txBody>
          <a:bodyPr/>
          <a:lstStyle/>
          <a:p>
            <a:r>
              <a:rPr lang="zh-CN" altLang="en-US" dirty="0" smtClean="0">
                <a:solidFill>
                  <a:srgbClr val="FF0000"/>
                </a:solidFill>
                <a:latin typeface="方正小标宋_GBK" panose="03000509000000000000" pitchFamily="65" charset="-122"/>
                <a:ea typeface="方正小标宋_GBK" panose="03000509000000000000" pitchFamily="65" charset="-122"/>
              </a:rPr>
              <a:t>一、提高起征点</a:t>
            </a:r>
            <a:endParaRPr lang="zh-CN" altLang="en-US" dirty="0">
              <a:solidFill>
                <a:srgbClr val="FF0000"/>
              </a:solidFill>
              <a:latin typeface="方正小标宋_GBK" panose="03000509000000000000" pitchFamily="65" charset="-122"/>
              <a:ea typeface="方正小标宋_GBK" panose="03000509000000000000" pitchFamily="65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1"/>
            <a:ext cx="8075240" cy="4133056"/>
          </a:xfrm>
        </p:spPr>
        <p:txBody>
          <a:bodyPr/>
          <a:lstStyle/>
          <a:p>
            <a:pPr marL="0" indent="0">
              <a:buNone/>
            </a:pPr>
            <a:endParaRPr lang="en-US" altLang="zh-CN" b="1" dirty="0" smtClean="0">
              <a:solidFill>
                <a:srgbClr val="0070C0"/>
              </a:solidFill>
              <a:latin typeface="Times New Roman" panose="02020603050405020304" pitchFamily="18" charset="0"/>
              <a:ea typeface="楷体_GB2312" panose="02010609030101010101" pitchFamily="49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zh-CN" alt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对</a:t>
            </a:r>
            <a:r>
              <a:rPr lang="zh-CN" altLang="en-US" b="1" dirty="0">
                <a:solidFill>
                  <a:srgbClr val="0070C0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月销售额</a:t>
            </a:r>
            <a:r>
              <a:rPr lang="en-US" altLang="zh-CN" b="1" dirty="0">
                <a:solidFill>
                  <a:srgbClr val="0070C0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10</a:t>
            </a:r>
            <a:r>
              <a:rPr lang="zh-CN" altLang="en-US" b="1" dirty="0">
                <a:solidFill>
                  <a:srgbClr val="0070C0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万元以下（含本数）的增值税小规模纳税人，免征增值税</a:t>
            </a:r>
            <a:r>
              <a:rPr lang="zh-CN" alt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。</a:t>
            </a:r>
            <a:endParaRPr lang="en-US" altLang="zh-CN" b="1" dirty="0" smtClean="0">
              <a:solidFill>
                <a:srgbClr val="0070C0"/>
              </a:solidFill>
              <a:latin typeface="Times New Roman" panose="02020603050405020304" pitchFamily="18" charset="0"/>
              <a:ea typeface="楷体_GB2312" panose="02010609030101010101" pitchFamily="49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zh-CN" altLang="en-US" sz="2400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也就是说对</a:t>
            </a:r>
            <a:r>
              <a:rPr lang="zh-CN" altLang="en-US" sz="24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主要包括小微企业、个体工商户和其他个人的增值税小规模纳税人，将增值税起征点由月销售额</a:t>
            </a:r>
            <a:r>
              <a:rPr lang="en-US" altLang="zh-CN" sz="24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3</a:t>
            </a:r>
            <a:r>
              <a:rPr lang="zh-CN" altLang="en-US" sz="24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万元提高到</a:t>
            </a:r>
            <a:r>
              <a:rPr lang="en-US" altLang="zh-CN" sz="24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10</a:t>
            </a:r>
            <a:r>
              <a:rPr lang="zh-CN" altLang="en-US" sz="24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万元（含本数</a:t>
            </a:r>
            <a:r>
              <a:rPr lang="zh-CN" altLang="en-US" sz="2400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），月</a:t>
            </a:r>
            <a:r>
              <a:rPr lang="zh-CN" altLang="en-US" sz="24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销售额</a:t>
            </a:r>
            <a:r>
              <a:rPr lang="en-US" altLang="zh-CN" sz="24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10</a:t>
            </a:r>
            <a:r>
              <a:rPr lang="zh-CN" altLang="en-US" sz="24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万元以下的，不用再交纳增值税。</a:t>
            </a:r>
            <a:endParaRPr lang="zh-CN" altLang="en-US" sz="2400" dirty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7544" y="1124744"/>
            <a:ext cx="8229600" cy="998984"/>
          </a:xfrm>
        </p:spPr>
        <p:txBody>
          <a:bodyPr>
            <a:normAutofit/>
          </a:bodyPr>
          <a:lstStyle/>
          <a:p>
            <a:r>
              <a:rPr lang="zh-CN" altLang="en-US" sz="3600" dirty="0" smtClean="0">
                <a:solidFill>
                  <a:srgbClr val="FF0000"/>
                </a:solidFill>
                <a:latin typeface="方正小标宋_GBK" panose="03000509000000000000" pitchFamily="65" charset="-122"/>
                <a:ea typeface="方正小标宋_GBK" panose="03000509000000000000" pitchFamily="65" charset="-122"/>
              </a:rPr>
              <a:t>二、小型</a:t>
            </a:r>
            <a:r>
              <a:rPr lang="zh-CN" altLang="en-US" sz="3600" dirty="0">
                <a:solidFill>
                  <a:srgbClr val="FF0000"/>
                </a:solidFill>
                <a:latin typeface="方正小标宋_GBK" panose="03000509000000000000" pitchFamily="65" charset="-122"/>
                <a:ea typeface="方正小标宋_GBK" panose="03000509000000000000" pitchFamily="65" charset="-122"/>
              </a:rPr>
              <a:t>微利企业扩围并加大优惠力度</a:t>
            </a:r>
            <a:endParaRPr lang="zh-CN" altLang="en-US" sz="3600" dirty="0">
              <a:solidFill>
                <a:srgbClr val="FF0000"/>
              </a:solidFill>
              <a:latin typeface="方正小标宋_GBK" panose="03000509000000000000" pitchFamily="65" charset="-122"/>
              <a:ea typeface="方正小标宋_GBK" panose="03000509000000000000" pitchFamily="65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95536" y="1988840"/>
            <a:ext cx="8229600" cy="4165923"/>
          </a:xfrm>
        </p:spPr>
        <p:txBody>
          <a:bodyPr/>
          <a:lstStyle/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zh-CN" alt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对</a:t>
            </a:r>
            <a:r>
              <a:rPr lang="zh-CN" altLang="en-US" sz="2800" b="1" dirty="0">
                <a:solidFill>
                  <a:srgbClr val="0070C0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小型微利企业年应纳税所得额不超过</a:t>
            </a:r>
            <a:r>
              <a:rPr lang="en-US" altLang="zh-CN" sz="2800" b="1" dirty="0">
                <a:solidFill>
                  <a:srgbClr val="0070C0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100</a:t>
            </a:r>
            <a:r>
              <a:rPr lang="zh-CN" altLang="en-US" sz="2800" b="1" dirty="0">
                <a:solidFill>
                  <a:srgbClr val="0070C0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万元的部分，减按</a:t>
            </a:r>
            <a:r>
              <a:rPr lang="en-US" altLang="zh-CN" sz="2800" b="1" dirty="0">
                <a:solidFill>
                  <a:srgbClr val="0070C0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25%</a:t>
            </a:r>
            <a:r>
              <a:rPr lang="zh-CN" altLang="en-US" sz="2800" b="1" dirty="0">
                <a:solidFill>
                  <a:srgbClr val="0070C0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计入应纳税所得额，按</a:t>
            </a:r>
            <a:r>
              <a:rPr lang="en-US" altLang="zh-CN" sz="2800" b="1" dirty="0">
                <a:solidFill>
                  <a:srgbClr val="0070C0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20%</a:t>
            </a:r>
            <a:r>
              <a:rPr lang="zh-CN" altLang="en-US" sz="2800" b="1" dirty="0">
                <a:solidFill>
                  <a:srgbClr val="0070C0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的税率缴纳企业所得税</a:t>
            </a:r>
            <a:r>
              <a:rPr lang="zh-CN" alt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；</a:t>
            </a:r>
            <a:endParaRPr lang="en-US" altLang="zh-CN" sz="2800" b="1" dirty="0" smtClean="0">
              <a:solidFill>
                <a:srgbClr val="0070C0"/>
              </a:solidFill>
              <a:latin typeface="Times New Roman" panose="02020603050405020304" pitchFamily="18" charset="0"/>
              <a:ea typeface="楷体_GB2312" panose="02010609030101010101" pitchFamily="49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altLang="zh-CN" sz="2800" b="1" dirty="0" smtClean="0">
              <a:solidFill>
                <a:srgbClr val="0070C0"/>
              </a:solidFill>
              <a:latin typeface="Times New Roman" panose="02020603050405020304" pitchFamily="18" charset="0"/>
              <a:ea typeface="楷体_GB2312" panose="02010609030101010101" pitchFamily="49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zh-CN" alt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对</a:t>
            </a:r>
            <a:r>
              <a:rPr lang="zh-CN" altLang="en-US" sz="2800" b="1" dirty="0">
                <a:solidFill>
                  <a:srgbClr val="0070C0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年应纳税所得额超过</a:t>
            </a:r>
            <a:r>
              <a:rPr lang="en-US" altLang="zh-CN" sz="2800" b="1" dirty="0">
                <a:solidFill>
                  <a:srgbClr val="0070C0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100</a:t>
            </a:r>
            <a:r>
              <a:rPr lang="zh-CN" altLang="en-US" sz="2800" b="1" dirty="0">
                <a:solidFill>
                  <a:srgbClr val="0070C0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万元但不超过</a:t>
            </a:r>
            <a:r>
              <a:rPr lang="en-US" altLang="zh-CN" sz="2800" b="1" dirty="0">
                <a:solidFill>
                  <a:srgbClr val="0070C0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300</a:t>
            </a:r>
            <a:r>
              <a:rPr lang="zh-CN" altLang="en-US" sz="2800" b="1" dirty="0">
                <a:solidFill>
                  <a:srgbClr val="0070C0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万元的部分，减按</a:t>
            </a:r>
            <a:r>
              <a:rPr lang="en-US" altLang="zh-CN" sz="2800" b="1" dirty="0">
                <a:solidFill>
                  <a:srgbClr val="0070C0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50%</a:t>
            </a:r>
            <a:r>
              <a:rPr lang="zh-CN" altLang="en-US" sz="2800" b="1" dirty="0">
                <a:solidFill>
                  <a:srgbClr val="0070C0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计入应纳税所得额，按</a:t>
            </a:r>
            <a:r>
              <a:rPr lang="en-US" altLang="zh-CN" sz="2800" b="1" dirty="0">
                <a:solidFill>
                  <a:srgbClr val="0070C0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20%</a:t>
            </a:r>
            <a:r>
              <a:rPr lang="zh-CN" altLang="en-US" sz="2800" b="1" dirty="0">
                <a:solidFill>
                  <a:srgbClr val="0070C0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的税率缴纳企业所得税。</a:t>
            </a:r>
            <a:endParaRPr lang="zh-CN" altLang="en-US" sz="2800" b="1" dirty="0">
              <a:solidFill>
                <a:srgbClr val="0070C0"/>
              </a:solidFill>
              <a:latin typeface="Times New Roman" panose="02020603050405020304" pitchFamily="18" charset="0"/>
              <a:ea typeface="楷体_GB2312" panose="0201060903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3600" dirty="0" smtClean="0">
                <a:solidFill>
                  <a:srgbClr val="FF0000"/>
                </a:solidFill>
                <a:latin typeface="方正小标宋_GBK" panose="03000509000000000000" pitchFamily="65" charset="-122"/>
                <a:ea typeface="方正小标宋_GBK" panose="03000509000000000000" pitchFamily="65" charset="-122"/>
              </a:rPr>
              <a:t>二、小型微利企业扩围并加大优惠力度</a:t>
            </a:r>
            <a:endParaRPr lang="zh-CN" altLang="en-US" sz="3600" dirty="0">
              <a:solidFill>
                <a:srgbClr val="FF0000"/>
              </a:solidFill>
              <a:latin typeface="方正小标宋_GBK" panose="03000509000000000000" pitchFamily="65" charset="-122"/>
              <a:ea typeface="方正小标宋_GBK" panose="03000509000000000000" pitchFamily="65" charset="-122"/>
            </a:endParaRPr>
          </a:p>
        </p:txBody>
      </p:sp>
      <p:graphicFrame>
        <p:nvGraphicFramePr>
          <p:cNvPr id="4" name="内容占位符 3"/>
          <p:cNvGraphicFramePr>
            <a:graphicFrameLocks noGrp="1"/>
          </p:cNvGraphicFramePr>
          <p:nvPr>
            <p:ph idx="1"/>
          </p:nvPr>
        </p:nvGraphicFramePr>
        <p:xfrm>
          <a:off x="1866263" y="2060847"/>
          <a:ext cx="5802081" cy="143572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97625"/>
                <a:gridCol w="1728192"/>
                <a:gridCol w="1008112"/>
                <a:gridCol w="1368152"/>
              </a:tblGrid>
              <a:tr h="44389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2000" kern="100" dirty="0">
                          <a:effectLst/>
                        </a:rPr>
                        <a:t>类型</a:t>
                      </a:r>
                      <a:endParaRPr lang="zh-CN" sz="2000" kern="100" dirty="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2000" kern="100" dirty="0">
                          <a:effectLst/>
                        </a:rPr>
                        <a:t>应纳税所得额</a:t>
                      </a:r>
                      <a:endParaRPr lang="zh-CN" sz="2000" kern="100" dirty="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2000" kern="100" dirty="0">
                          <a:effectLst/>
                        </a:rPr>
                        <a:t>人数</a:t>
                      </a:r>
                      <a:endParaRPr lang="zh-CN" sz="2000" kern="100" dirty="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2000" kern="100" dirty="0">
                          <a:effectLst/>
                        </a:rPr>
                        <a:t>资产总额</a:t>
                      </a:r>
                      <a:endParaRPr lang="zh-CN" sz="2000" kern="100" dirty="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</a:tr>
              <a:tr h="29592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2000" kern="100" dirty="0">
                          <a:effectLst/>
                        </a:rPr>
                        <a:t>工业企业</a:t>
                      </a:r>
                      <a:endParaRPr lang="zh-CN" sz="2000" kern="100" dirty="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zh-CN" sz="20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zh-CN" sz="20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3000</a:t>
                      </a:r>
                      <a:endParaRPr lang="zh-CN" sz="20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6991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2000" kern="100" dirty="0">
                          <a:effectLst/>
                        </a:rPr>
                        <a:t>其他企业</a:t>
                      </a:r>
                      <a:endParaRPr lang="zh-CN" sz="2000" kern="100" dirty="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zh-CN" sz="20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</a:t>
                      </a:r>
                      <a:endParaRPr lang="zh-CN" sz="20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1000</a:t>
                      </a:r>
                      <a:endParaRPr lang="zh-CN" sz="20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1712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2000" kern="100" dirty="0">
                          <a:effectLst/>
                        </a:rPr>
                        <a:t>放宽后</a:t>
                      </a:r>
                      <a:endParaRPr lang="zh-CN" sz="2000" kern="100" dirty="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300</a:t>
                      </a:r>
                      <a:endParaRPr lang="zh-CN" sz="20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300</a:t>
                      </a:r>
                      <a:endParaRPr lang="zh-CN" sz="20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5000</a:t>
                      </a:r>
                      <a:endParaRPr lang="zh-CN" sz="20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115616" y="1511152"/>
            <a:ext cx="684076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4064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CN" altLang="en-US" sz="2800" b="1" dirty="0" smtClean="0">
                <a:solidFill>
                  <a:srgbClr val="7030A0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小型微利企业认定条件</a:t>
            </a:r>
            <a:r>
              <a:rPr kumimoji="0" lang="zh-CN" sz="28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放宽后对比表</a:t>
            </a:r>
            <a:endParaRPr kumimoji="0" lang="zh-CN" sz="2800" b="1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楷体_GB2312" panose="02010609030101010101" pitchFamily="49" charset="-122"/>
              <a:ea typeface="楷体_GB2312" panose="02010609030101010101" pitchFamily="49" charset="-122"/>
              <a:cs typeface="宋体" panose="02010600030101010101" pitchFamily="2" charset="-122"/>
            </a:endParaRPr>
          </a:p>
        </p:txBody>
      </p:sp>
      <p:graphicFrame>
        <p:nvGraphicFramePr>
          <p:cNvPr id="6" name="表格 5"/>
          <p:cNvGraphicFramePr>
            <a:graphicFrameLocks noGrp="1"/>
          </p:cNvGraphicFramePr>
          <p:nvPr/>
        </p:nvGraphicFramePr>
        <p:xfrm>
          <a:off x="611560" y="4437112"/>
          <a:ext cx="7776864" cy="18288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23752"/>
                <a:gridCol w="1808696"/>
                <a:gridCol w="1224136"/>
                <a:gridCol w="720080"/>
                <a:gridCol w="1800200"/>
              </a:tblGrid>
              <a:tr h="34366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20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实际年应纳所得额</a:t>
                      </a:r>
                      <a:endParaRPr lang="zh-CN" sz="2000" b="1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2000" b="1" kern="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计算</a:t>
                      </a:r>
                      <a:r>
                        <a:rPr lang="zh-CN" altLang="en-US" sz="2000" b="1" kern="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应纳税所得额时</a:t>
                      </a:r>
                      <a:r>
                        <a:rPr lang="zh-CN" sz="2000" b="1" kern="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优惠</a:t>
                      </a:r>
                      <a:r>
                        <a:rPr lang="zh-CN" altLang="en-US" sz="2000" b="1" kern="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值</a:t>
                      </a:r>
                      <a:endParaRPr lang="zh-CN" sz="2000" b="1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20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适用税率</a:t>
                      </a:r>
                      <a:endParaRPr lang="zh-CN" sz="2000" b="1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20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税负</a:t>
                      </a:r>
                      <a:endParaRPr lang="zh-CN" sz="2000" b="1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20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低于标准税率</a:t>
                      </a:r>
                      <a:endParaRPr lang="zh-CN" sz="2000" b="1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20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不超过</a:t>
                      </a:r>
                      <a:r>
                        <a:rPr lang="en-US" sz="20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r>
                        <a:rPr lang="zh-CN" sz="20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万元的部分</a:t>
                      </a:r>
                      <a:endParaRPr lang="zh-CN" sz="2000" b="1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20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减按</a:t>
                      </a:r>
                      <a:r>
                        <a:rPr lang="en-US" sz="20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25%</a:t>
                      </a:r>
                      <a:endParaRPr lang="zh-CN" sz="2000" b="1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20%</a:t>
                      </a:r>
                      <a:endParaRPr lang="zh-CN" sz="2000" b="1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5%</a:t>
                      </a:r>
                      <a:endParaRPr lang="zh-CN" sz="2000" b="1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r>
                        <a:rPr lang="zh-CN" sz="20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个百分点</a:t>
                      </a:r>
                      <a:endParaRPr lang="zh-CN" sz="2000" b="1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20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超过</a:t>
                      </a:r>
                      <a:r>
                        <a:rPr lang="en-US" sz="20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r>
                        <a:rPr lang="zh-CN" sz="20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万元但超过</a:t>
                      </a:r>
                      <a:r>
                        <a:rPr lang="en-US" sz="20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300</a:t>
                      </a:r>
                      <a:r>
                        <a:rPr lang="zh-CN" sz="20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万元的部分</a:t>
                      </a:r>
                      <a:endParaRPr lang="zh-CN" sz="2000" b="1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20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减按</a:t>
                      </a:r>
                      <a:r>
                        <a:rPr lang="en-US" sz="20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50%</a:t>
                      </a:r>
                      <a:endParaRPr lang="zh-CN" sz="2000" b="1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20%</a:t>
                      </a:r>
                      <a:endParaRPr lang="zh-CN" sz="2000" b="1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10%</a:t>
                      </a:r>
                      <a:endParaRPr lang="zh-CN" sz="2000" b="1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r>
                        <a:rPr lang="zh-CN" sz="20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个百分点</a:t>
                      </a:r>
                      <a:endParaRPr lang="zh-CN" sz="2000" b="1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</a:tr>
            </a:tbl>
          </a:graphicData>
        </a:graphic>
      </p:graphicFrame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1866900" y="28876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733488" y="3861048"/>
            <a:ext cx="597666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CN" altLang="en-US" sz="2800" b="1" dirty="0" smtClean="0">
                <a:solidFill>
                  <a:srgbClr val="7030A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小型微利企业税率优惠表</a:t>
            </a:r>
            <a:endParaRPr lang="zh-CN" altLang="en-US" sz="2800" b="1" dirty="0">
              <a:solidFill>
                <a:srgbClr val="7030A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39552" y="980728"/>
            <a:ext cx="8229600" cy="1143000"/>
          </a:xfrm>
        </p:spPr>
        <p:txBody>
          <a:bodyPr>
            <a:normAutofit/>
          </a:bodyPr>
          <a:lstStyle/>
          <a:p>
            <a:r>
              <a:rPr lang="zh-CN" altLang="en-US" sz="3600" dirty="0" smtClean="0">
                <a:solidFill>
                  <a:srgbClr val="FF0000"/>
                </a:solidFill>
                <a:latin typeface="方正小标宋_GBK" panose="03000509000000000000" pitchFamily="65" charset="-122"/>
                <a:ea typeface="方正小标宋_GBK" panose="03000509000000000000" pitchFamily="65" charset="-122"/>
              </a:rPr>
              <a:t>三、小规模纳税人减征“六税两费”</a:t>
            </a:r>
            <a:endParaRPr lang="zh-CN" altLang="en-US" sz="3600" dirty="0">
              <a:solidFill>
                <a:srgbClr val="FF0000"/>
              </a:solidFill>
              <a:latin typeface="方正小标宋_GBK" panose="03000509000000000000" pitchFamily="65" charset="-122"/>
              <a:ea typeface="方正小标宋_GBK" panose="03000509000000000000" pitchFamily="65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7544" y="1916833"/>
            <a:ext cx="8229600" cy="396044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altLang="zh-CN" sz="2800" b="1" dirty="0" smtClean="0">
              <a:solidFill>
                <a:srgbClr val="0070C0"/>
              </a:solidFill>
              <a:latin typeface="Times New Roman" panose="02020603050405020304" pitchFamily="18" charset="0"/>
              <a:ea typeface="楷体_GB2312" panose="02010609030101010101" pitchFamily="49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zh-CN" alt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        由</a:t>
            </a:r>
            <a:r>
              <a:rPr lang="zh-CN" altLang="en-US" sz="2800" b="1" dirty="0">
                <a:solidFill>
                  <a:srgbClr val="0070C0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省、自治区、直辖市人民政府根据本地区实际情况，以及宏观调控需要确定，对增值税小规模纳税人可以在</a:t>
            </a:r>
            <a:r>
              <a:rPr lang="en-US" altLang="zh-CN" sz="2800" b="1" dirty="0">
                <a:solidFill>
                  <a:srgbClr val="0070C0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50%</a:t>
            </a:r>
            <a:r>
              <a:rPr lang="zh-CN" altLang="en-US" sz="2800" b="1" dirty="0">
                <a:solidFill>
                  <a:srgbClr val="0070C0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的税额幅度内减征</a:t>
            </a:r>
            <a:r>
              <a:rPr lang="zh-CN" altLang="en-US" sz="28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资源税</a:t>
            </a:r>
            <a:r>
              <a:rPr lang="zh-CN" altLang="en-US" sz="28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、</a:t>
            </a:r>
            <a:r>
              <a:rPr lang="zh-CN" altLang="en-US" sz="28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城市维护建设税</a:t>
            </a:r>
            <a:r>
              <a:rPr lang="zh-CN" altLang="en-US" sz="28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、</a:t>
            </a:r>
            <a:r>
              <a:rPr lang="zh-CN" altLang="en-US" sz="28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房产税</a:t>
            </a:r>
            <a:r>
              <a:rPr lang="zh-CN" altLang="en-US" sz="28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、</a:t>
            </a:r>
            <a:r>
              <a:rPr lang="zh-CN" altLang="en-US" sz="28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城镇土地使用税</a:t>
            </a:r>
            <a:r>
              <a:rPr lang="zh-CN" altLang="en-US" sz="28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、</a:t>
            </a:r>
            <a:r>
              <a:rPr lang="zh-CN" altLang="en-US" sz="28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印花税（不含证券交易印花税）</a:t>
            </a:r>
            <a:r>
              <a:rPr lang="zh-CN" altLang="en-US" sz="28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、</a:t>
            </a:r>
            <a:r>
              <a:rPr lang="zh-CN" altLang="en-US" sz="28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耕地占用税</a:t>
            </a:r>
            <a:r>
              <a:rPr lang="zh-CN" altLang="en-US" sz="2800" b="1" dirty="0">
                <a:solidFill>
                  <a:srgbClr val="0070C0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和</a:t>
            </a:r>
            <a:r>
              <a:rPr lang="zh-CN" altLang="en-US" sz="28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教育费附加</a:t>
            </a:r>
            <a:r>
              <a:rPr lang="zh-CN" altLang="en-US" sz="28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、</a:t>
            </a:r>
            <a:r>
              <a:rPr lang="zh-CN" altLang="en-US" sz="28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地方教育附加</a:t>
            </a:r>
            <a:r>
              <a:rPr lang="zh-CN" altLang="en-US" sz="2800" b="1" dirty="0">
                <a:solidFill>
                  <a:srgbClr val="0070C0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。</a:t>
            </a:r>
            <a:endParaRPr lang="zh-CN" altLang="en-US" sz="2800" b="1" dirty="0">
              <a:solidFill>
                <a:srgbClr val="0070C0"/>
              </a:solidFill>
              <a:latin typeface="Times New Roman" panose="02020603050405020304" pitchFamily="18" charset="0"/>
              <a:ea typeface="楷体_GB2312" panose="0201060903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2019</Words>
  <Application>WPS 演示</Application>
  <PresentationFormat>全屏显示(4:3)</PresentationFormat>
  <Paragraphs>188</Paragraphs>
  <Slides>15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29" baseType="lpstr">
      <vt:lpstr>Arial</vt:lpstr>
      <vt:lpstr>宋体</vt:lpstr>
      <vt:lpstr>Wingdings</vt:lpstr>
      <vt:lpstr>方正小标宋_GBK</vt:lpstr>
      <vt:lpstr>楷体_GB2312</vt:lpstr>
      <vt:lpstr>Times New Roman</vt:lpstr>
      <vt:lpstr>微软雅黑</vt:lpstr>
      <vt:lpstr>Calibri</vt:lpstr>
      <vt:lpstr>Times New Roman</vt:lpstr>
      <vt:lpstr>仿宋_GB2312</vt:lpstr>
      <vt:lpstr>华文行楷</vt:lpstr>
      <vt:lpstr>Calibri</vt:lpstr>
      <vt:lpstr>黑体</vt:lpstr>
      <vt:lpstr>Office 主题</vt:lpstr>
      <vt:lpstr>2019年减税政策解读 （第一部分）</vt:lpstr>
      <vt:lpstr>目   录</vt:lpstr>
      <vt:lpstr>政 策 背 景</vt:lpstr>
      <vt:lpstr>出 台 过 程</vt:lpstr>
      <vt:lpstr>主 要 内 容</vt:lpstr>
      <vt:lpstr>一、提高起征点</vt:lpstr>
      <vt:lpstr>二、小型微利企业扩围并加大优惠力度</vt:lpstr>
      <vt:lpstr>二、小型微利企业扩围并加大优惠力度</vt:lpstr>
      <vt:lpstr>三、小规模纳税人减征“六税两费”</vt:lpstr>
      <vt:lpstr>三、小规模纳税人减征“六税两费”</vt:lpstr>
      <vt:lpstr>三、小规模纳税人减征“六税两费”</vt:lpstr>
      <vt:lpstr>四、扩展初创科技型企业优惠政策适用范围</vt:lpstr>
      <vt:lpstr>个人所得税法及六项专项附加扣除</vt:lpstr>
      <vt:lpstr>PowerPoint 演示文稿</vt:lpstr>
      <vt:lpstr>自主就业退役士兵和重点群体创业 税收优惠政策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2019年减税政策解读 （第一部分）</dc:title>
  <dc:creator>admin</dc:creator>
  <cp:lastModifiedBy>Administrator</cp:lastModifiedBy>
  <cp:revision>38</cp:revision>
  <dcterms:created xsi:type="dcterms:W3CDTF">2019-04-20T11:01:00Z</dcterms:created>
  <dcterms:modified xsi:type="dcterms:W3CDTF">2019-06-13T01:57:52Z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2052-10.1.0.6260</vt:lpwstr>
  </property>
</Properties>
</file>